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77" r:id="rId2"/>
    <p:sldId id="307" r:id="rId3"/>
    <p:sldId id="319" r:id="rId4"/>
    <p:sldId id="327" r:id="rId5"/>
    <p:sldId id="328" r:id="rId6"/>
    <p:sldId id="324" r:id="rId7"/>
    <p:sldId id="321" r:id="rId8"/>
    <p:sldId id="322" r:id="rId9"/>
    <p:sldId id="325" r:id="rId10"/>
    <p:sldId id="320" r:id="rId11"/>
    <p:sldId id="326" r:id="rId12"/>
    <p:sldId id="330" r:id="rId13"/>
    <p:sldId id="308" r:id="rId14"/>
    <p:sldId id="359" r:id="rId15"/>
    <p:sldId id="294" r:id="rId16"/>
    <p:sldId id="357" r:id="rId17"/>
    <p:sldId id="295" r:id="rId18"/>
    <p:sldId id="351" r:id="rId19"/>
    <p:sldId id="352" r:id="rId20"/>
    <p:sldId id="347" r:id="rId21"/>
    <p:sldId id="354" r:id="rId22"/>
    <p:sldId id="317" r:id="rId23"/>
    <p:sldId id="353" r:id="rId24"/>
    <p:sldId id="296" r:id="rId25"/>
    <p:sldId id="355" r:id="rId26"/>
    <p:sldId id="348" r:id="rId27"/>
    <p:sldId id="318" r:id="rId28"/>
    <p:sldId id="356" r:id="rId29"/>
    <p:sldId id="298" r:id="rId30"/>
    <p:sldId id="349" r:id="rId31"/>
    <p:sldId id="297" r:id="rId32"/>
    <p:sldId id="350" r:id="rId33"/>
    <p:sldId id="358" r:id="rId34"/>
    <p:sldId id="360" r:id="rId35"/>
    <p:sldId id="310" r:id="rId36"/>
  </p:sldIdLst>
  <p:sldSz cx="13004800" cy="9753600"/>
  <p:notesSz cx="7019925" cy="930592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FFFFFF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Townes" initials="JT" lastIdx="30" clrIdx="0">
    <p:extLst>
      <p:ext uri="{19B8F6BF-5375-455C-9EA6-DF929625EA0E}">
        <p15:presenceInfo xmlns:p15="http://schemas.microsoft.com/office/powerpoint/2012/main" userId="e95fbd679680ee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400"/>
    <a:srgbClr val="5294CF"/>
    <a:srgbClr val="2D72B8"/>
    <a:srgbClr val="E15343"/>
    <a:srgbClr val="8080B9"/>
    <a:srgbClr val="759C3E"/>
    <a:srgbClr val="DAA841"/>
    <a:srgbClr val="CEF7AA"/>
    <a:srgbClr val="769E3F"/>
    <a:srgbClr val="FFB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76" autoAdjust="0"/>
  </p:normalViewPr>
  <p:slideViewPr>
    <p:cSldViewPr>
      <p:cViewPr varScale="1">
        <p:scale>
          <a:sx n="72" d="100"/>
          <a:sy n="72" d="100"/>
        </p:scale>
        <p:origin x="1854" y="7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46775-D0FF-4859-A5B6-FF1C4CE37237}" type="doc">
      <dgm:prSet loTypeId="urn:microsoft.com/office/officeart/2005/8/layout/process1" loCatId="process" qsTypeId="urn:microsoft.com/office/officeart/2005/8/quickstyle/simple1" qsCatId="simple" csTypeId="urn:microsoft.com/office/officeart/2005/8/colors/accent2_4" csCatId="accent2" phldr="1"/>
      <dgm:spPr/>
    </dgm:pt>
    <dgm:pt modelId="{AC2DA132-1D17-4FEF-A1BA-6B7BC693DB78}">
      <dgm:prSet phldrT="[Text]"/>
      <dgm:spPr/>
      <dgm:t>
        <a:bodyPr/>
        <a:lstStyle/>
        <a:p>
          <a:r>
            <a:rPr lang="en-US" dirty="0" smtClean="0"/>
            <a:t>Configure search domains</a:t>
          </a:r>
          <a:endParaRPr lang="en-US" dirty="0"/>
        </a:p>
      </dgm:t>
    </dgm:pt>
    <dgm:pt modelId="{48B48E1E-8AFF-4EDF-B521-5714B1090C16}" type="parTrans" cxnId="{AFFABF5D-3A8D-4172-A062-54717423344C}">
      <dgm:prSet/>
      <dgm:spPr/>
      <dgm:t>
        <a:bodyPr/>
        <a:lstStyle/>
        <a:p>
          <a:endParaRPr lang="en-US"/>
        </a:p>
      </dgm:t>
    </dgm:pt>
    <dgm:pt modelId="{0CDC29C2-5C4F-43AA-8E24-AF8F3A3A839A}" type="sibTrans" cxnId="{AFFABF5D-3A8D-4172-A062-54717423344C}">
      <dgm:prSet/>
      <dgm:spPr/>
      <dgm:t>
        <a:bodyPr/>
        <a:lstStyle/>
        <a:p>
          <a:endParaRPr lang="en-US"/>
        </a:p>
      </dgm:t>
    </dgm:pt>
    <dgm:pt modelId="{A231B123-8DEA-48C1-9835-EEC8560D6585}">
      <dgm:prSet phldrT="[Text]"/>
      <dgm:spPr/>
      <dgm:t>
        <a:bodyPr/>
        <a:lstStyle/>
        <a:p>
          <a:r>
            <a:rPr lang="en-US" dirty="0" smtClean="0"/>
            <a:t>Upload documents for indexing</a:t>
          </a:r>
          <a:endParaRPr lang="en-US" dirty="0"/>
        </a:p>
      </dgm:t>
    </dgm:pt>
    <dgm:pt modelId="{A868DE44-9B19-480B-9283-7C570182B77D}" type="parTrans" cxnId="{DBD05296-0134-49CF-B46E-59EC9D21E26F}">
      <dgm:prSet/>
      <dgm:spPr/>
      <dgm:t>
        <a:bodyPr/>
        <a:lstStyle/>
        <a:p>
          <a:endParaRPr lang="en-US"/>
        </a:p>
      </dgm:t>
    </dgm:pt>
    <dgm:pt modelId="{AC4D4A57-1CE9-47CE-ADED-CDF4A53EA14C}" type="sibTrans" cxnId="{DBD05296-0134-49CF-B46E-59EC9D21E26F}">
      <dgm:prSet/>
      <dgm:spPr/>
      <dgm:t>
        <a:bodyPr/>
        <a:lstStyle/>
        <a:p>
          <a:endParaRPr lang="en-US"/>
        </a:p>
      </dgm:t>
    </dgm:pt>
    <dgm:pt modelId="{3132D84A-FD51-49CC-9AEF-809FAE0DE2E2}">
      <dgm:prSet phldrT="[Text]"/>
      <dgm:spPr/>
      <dgm:t>
        <a:bodyPr/>
        <a:lstStyle/>
        <a:p>
          <a:r>
            <a:rPr lang="en-US" dirty="0" smtClean="0"/>
            <a:t>Submit search requests</a:t>
          </a:r>
          <a:endParaRPr lang="en-US" dirty="0"/>
        </a:p>
      </dgm:t>
    </dgm:pt>
    <dgm:pt modelId="{7ADBA597-B141-4EF0-AA2B-6E772FFCCDE8}" type="parTrans" cxnId="{9633DF01-A5B7-4C08-BFA8-C3AF06248C1A}">
      <dgm:prSet/>
      <dgm:spPr/>
      <dgm:t>
        <a:bodyPr/>
        <a:lstStyle/>
        <a:p>
          <a:endParaRPr lang="en-US"/>
        </a:p>
      </dgm:t>
    </dgm:pt>
    <dgm:pt modelId="{C84762A3-3E82-4803-8942-9596E99F109F}" type="sibTrans" cxnId="{9633DF01-A5B7-4C08-BFA8-C3AF06248C1A}">
      <dgm:prSet/>
      <dgm:spPr/>
      <dgm:t>
        <a:bodyPr/>
        <a:lstStyle/>
        <a:p>
          <a:endParaRPr lang="en-US"/>
        </a:p>
      </dgm:t>
    </dgm:pt>
    <dgm:pt modelId="{D9B27983-2CF0-4230-BF40-14C088057448}" type="pres">
      <dgm:prSet presAssocID="{9B646775-D0FF-4859-A5B6-FF1C4CE37237}" presName="Name0" presStyleCnt="0">
        <dgm:presLayoutVars>
          <dgm:dir/>
          <dgm:resizeHandles val="exact"/>
        </dgm:presLayoutVars>
      </dgm:prSet>
      <dgm:spPr/>
    </dgm:pt>
    <dgm:pt modelId="{F2BD757D-66EA-48BA-A429-E9CD0449743E}" type="pres">
      <dgm:prSet presAssocID="{AC2DA132-1D17-4FEF-A1BA-6B7BC693DB7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0F0490-B2AE-4774-9440-AC1AE7FE64D6}" type="pres">
      <dgm:prSet presAssocID="{0CDC29C2-5C4F-43AA-8E24-AF8F3A3A839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71F6080-2F3E-42C7-AB50-D06D08FD2995}" type="pres">
      <dgm:prSet presAssocID="{0CDC29C2-5C4F-43AA-8E24-AF8F3A3A839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DD669C8-D91D-41C0-9164-D0B2E588D1D1}" type="pres">
      <dgm:prSet presAssocID="{A231B123-8DEA-48C1-9835-EEC8560D658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130D78-0D7F-4273-951C-549E1A77337B}" type="pres">
      <dgm:prSet presAssocID="{AC4D4A57-1CE9-47CE-ADED-CDF4A53EA14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C8BEF808-25FF-4494-8D3B-12FBB48FC498}" type="pres">
      <dgm:prSet presAssocID="{AC4D4A57-1CE9-47CE-ADED-CDF4A53EA14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72019008-AD2C-4963-A8D4-FD953A753F2C}" type="pres">
      <dgm:prSet presAssocID="{3132D84A-FD51-49CC-9AEF-809FAE0DE2E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4C5534-A488-4C43-819C-E394603B8218}" type="presOf" srcId="{9B646775-D0FF-4859-A5B6-FF1C4CE37237}" destId="{D9B27983-2CF0-4230-BF40-14C088057448}" srcOrd="0" destOrd="0" presId="urn:microsoft.com/office/officeart/2005/8/layout/process1"/>
    <dgm:cxn modelId="{40597C1C-F238-4701-9B80-26A103E8C61A}" type="presOf" srcId="{0CDC29C2-5C4F-43AA-8E24-AF8F3A3A839A}" destId="{271F6080-2F3E-42C7-AB50-D06D08FD2995}" srcOrd="1" destOrd="0" presId="urn:microsoft.com/office/officeart/2005/8/layout/process1"/>
    <dgm:cxn modelId="{DBD05296-0134-49CF-B46E-59EC9D21E26F}" srcId="{9B646775-D0FF-4859-A5B6-FF1C4CE37237}" destId="{A231B123-8DEA-48C1-9835-EEC8560D6585}" srcOrd="1" destOrd="0" parTransId="{A868DE44-9B19-480B-9283-7C570182B77D}" sibTransId="{AC4D4A57-1CE9-47CE-ADED-CDF4A53EA14C}"/>
    <dgm:cxn modelId="{3B4561EC-8F63-40F5-A80E-2A92CAE97308}" type="presOf" srcId="{A231B123-8DEA-48C1-9835-EEC8560D6585}" destId="{9DD669C8-D91D-41C0-9164-D0B2E588D1D1}" srcOrd="0" destOrd="0" presId="urn:microsoft.com/office/officeart/2005/8/layout/process1"/>
    <dgm:cxn modelId="{9633DF01-A5B7-4C08-BFA8-C3AF06248C1A}" srcId="{9B646775-D0FF-4859-A5B6-FF1C4CE37237}" destId="{3132D84A-FD51-49CC-9AEF-809FAE0DE2E2}" srcOrd="2" destOrd="0" parTransId="{7ADBA597-B141-4EF0-AA2B-6E772FFCCDE8}" sibTransId="{C84762A3-3E82-4803-8942-9596E99F109F}"/>
    <dgm:cxn modelId="{40D5DAD5-7451-48D6-A65C-1A8BDECE7A17}" type="presOf" srcId="{3132D84A-FD51-49CC-9AEF-809FAE0DE2E2}" destId="{72019008-AD2C-4963-A8D4-FD953A753F2C}" srcOrd="0" destOrd="0" presId="urn:microsoft.com/office/officeart/2005/8/layout/process1"/>
    <dgm:cxn modelId="{DAF45E7F-43B1-42B9-80B3-485F4B51AD39}" type="presOf" srcId="{AC4D4A57-1CE9-47CE-ADED-CDF4A53EA14C}" destId="{C8BEF808-25FF-4494-8D3B-12FBB48FC498}" srcOrd="1" destOrd="0" presId="urn:microsoft.com/office/officeart/2005/8/layout/process1"/>
    <dgm:cxn modelId="{87979E8A-6974-4ACA-903A-DA8BC7657252}" type="presOf" srcId="{AC2DA132-1D17-4FEF-A1BA-6B7BC693DB78}" destId="{F2BD757D-66EA-48BA-A429-E9CD0449743E}" srcOrd="0" destOrd="0" presId="urn:microsoft.com/office/officeart/2005/8/layout/process1"/>
    <dgm:cxn modelId="{85DC96DA-85F9-4702-B34B-A14264047440}" type="presOf" srcId="{AC4D4A57-1CE9-47CE-ADED-CDF4A53EA14C}" destId="{C5130D78-0D7F-4273-951C-549E1A77337B}" srcOrd="0" destOrd="0" presId="urn:microsoft.com/office/officeart/2005/8/layout/process1"/>
    <dgm:cxn modelId="{571DB928-A5B2-4653-B658-A857629C05E9}" type="presOf" srcId="{0CDC29C2-5C4F-43AA-8E24-AF8F3A3A839A}" destId="{730F0490-B2AE-4774-9440-AC1AE7FE64D6}" srcOrd="0" destOrd="0" presId="urn:microsoft.com/office/officeart/2005/8/layout/process1"/>
    <dgm:cxn modelId="{AFFABF5D-3A8D-4172-A062-54717423344C}" srcId="{9B646775-D0FF-4859-A5B6-FF1C4CE37237}" destId="{AC2DA132-1D17-4FEF-A1BA-6B7BC693DB78}" srcOrd="0" destOrd="0" parTransId="{48B48E1E-8AFF-4EDF-B521-5714B1090C16}" sibTransId="{0CDC29C2-5C4F-43AA-8E24-AF8F3A3A839A}"/>
    <dgm:cxn modelId="{EB546DB0-2183-4875-8EE7-A37B15D3FF38}" type="presParOf" srcId="{D9B27983-2CF0-4230-BF40-14C088057448}" destId="{F2BD757D-66EA-48BA-A429-E9CD0449743E}" srcOrd="0" destOrd="0" presId="urn:microsoft.com/office/officeart/2005/8/layout/process1"/>
    <dgm:cxn modelId="{A5968D24-9A77-4A1B-9AA1-4D306B893C72}" type="presParOf" srcId="{D9B27983-2CF0-4230-BF40-14C088057448}" destId="{730F0490-B2AE-4774-9440-AC1AE7FE64D6}" srcOrd="1" destOrd="0" presId="urn:microsoft.com/office/officeart/2005/8/layout/process1"/>
    <dgm:cxn modelId="{C4781BFD-90BE-4C91-8A07-2A123677F7A9}" type="presParOf" srcId="{730F0490-B2AE-4774-9440-AC1AE7FE64D6}" destId="{271F6080-2F3E-42C7-AB50-D06D08FD2995}" srcOrd="0" destOrd="0" presId="urn:microsoft.com/office/officeart/2005/8/layout/process1"/>
    <dgm:cxn modelId="{907AC1A9-635B-49C8-8890-C5CDDBBC860C}" type="presParOf" srcId="{D9B27983-2CF0-4230-BF40-14C088057448}" destId="{9DD669C8-D91D-41C0-9164-D0B2E588D1D1}" srcOrd="2" destOrd="0" presId="urn:microsoft.com/office/officeart/2005/8/layout/process1"/>
    <dgm:cxn modelId="{7DCD608E-C36B-4E21-A328-EA0087C6FEE4}" type="presParOf" srcId="{D9B27983-2CF0-4230-BF40-14C088057448}" destId="{C5130D78-0D7F-4273-951C-549E1A77337B}" srcOrd="3" destOrd="0" presId="urn:microsoft.com/office/officeart/2005/8/layout/process1"/>
    <dgm:cxn modelId="{872DF0CB-04E6-4370-9544-2D754CBD3D88}" type="presParOf" srcId="{C5130D78-0D7F-4273-951C-549E1A77337B}" destId="{C8BEF808-25FF-4494-8D3B-12FBB48FC498}" srcOrd="0" destOrd="0" presId="urn:microsoft.com/office/officeart/2005/8/layout/process1"/>
    <dgm:cxn modelId="{AEC11984-01DB-4244-A203-1C0584144D5D}" type="presParOf" srcId="{D9B27983-2CF0-4230-BF40-14C088057448}" destId="{72019008-AD2C-4963-A8D4-FD953A753F2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 smtClean="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C0E6455-DA07-4B86-ACA9-A368AC71E756}" type="datetimeFigureOut">
              <a:rPr lang="en-US"/>
              <a:pPr/>
              <a:t>8/22/2014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it-IT" noProof="0" smtClean="0"/>
              <a:t>Click to edit Master text styles</a:t>
            </a:r>
          </a:p>
          <a:p>
            <a:pPr lvl="1"/>
            <a:r>
              <a:rPr lang="it-IT" noProof="0" smtClean="0"/>
              <a:t>Second level</a:t>
            </a:r>
          </a:p>
          <a:p>
            <a:pPr lvl="2"/>
            <a:r>
              <a:rPr lang="it-IT" noProof="0" smtClean="0"/>
              <a:t>Third level</a:t>
            </a:r>
          </a:p>
          <a:p>
            <a:pPr lvl="3"/>
            <a:r>
              <a:rPr lang="it-IT" noProof="0" smtClean="0"/>
              <a:t>Fourth level</a:t>
            </a:r>
          </a:p>
          <a:p>
            <a:pPr lvl="4"/>
            <a:r>
              <a:rPr lang="it-IT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 smtClean="0"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087AF9-4DCF-4831-B8EB-C5E5C26AF5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00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66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8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22375" y="709613"/>
            <a:ext cx="4721225" cy="3540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93780-FF47-4035-9971-108F185CF53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0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talked about the “why”,</a:t>
            </a:r>
            <a:r>
              <a:rPr lang="en-US" baseline="0" dirty="0" smtClean="0"/>
              <a:t> now let’s talk about the “how”</a:t>
            </a:r>
          </a:p>
          <a:p>
            <a:r>
              <a:rPr lang="en-US" baseline="0" dirty="0" smtClean="0"/>
              <a:t>This next chapter is meant to give you a comprehensive overview of everything AWS has to offer, so you know where to look when – not if – you get staffed on a cloud project</a:t>
            </a:r>
          </a:p>
          <a:p>
            <a:r>
              <a:rPr lang="en-US" baseline="0" dirty="0" smtClean="0"/>
              <a:t>I think you will be surprised at the robust set of services AWS offers</a:t>
            </a:r>
            <a:endParaRPr lang="en-US" baseline="0" dirty="0"/>
          </a:p>
          <a:p>
            <a:r>
              <a:rPr lang="en-US" baseline="0" dirty="0" smtClean="0"/>
              <a:t>You will probably see a service or two that you could use </a:t>
            </a:r>
            <a:r>
              <a:rPr lang="en-US" i="1" baseline="0" dirty="0" smtClean="0"/>
              <a:t>today</a:t>
            </a:r>
            <a:r>
              <a:rPr lang="en-US" i="0" baseline="0" dirty="0" smtClean="0"/>
              <a:t> on your project</a:t>
            </a:r>
          </a:p>
          <a:p>
            <a:r>
              <a:rPr lang="en-US" i="0" baseline="0" dirty="0" smtClean="0"/>
              <a:t>Keep in mind that AWS’ real power comes when you start combining multiple services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65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Helps your business focus on what differentiates them in the marketplace</a:t>
            </a:r>
          </a:p>
          <a:p>
            <a:r>
              <a:rPr lang="en-US" dirty="0" smtClean="0"/>
              <a:t>EC2 makes</a:t>
            </a:r>
            <a:r>
              <a:rPr lang="en-US" baseline="0" dirty="0" smtClean="0"/>
              <a:t> it very easy to “lift and shift” existing datacenters to the cloud</a:t>
            </a:r>
            <a:endParaRPr lang="en-US" dirty="0" smtClean="0"/>
          </a:p>
          <a:p>
            <a:r>
              <a:rPr lang="en-US" dirty="0" smtClean="0"/>
              <a:t>Don’t have to worry about infrastructure, networking, DR,</a:t>
            </a:r>
            <a:r>
              <a:rPr lang="en-US" baseline="0" dirty="0" smtClean="0"/>
              <a:t> real estate, or hiring people to manage your datacenter</a:t>
            </a:r>
          </a:p>
          <a:p>
            <a:r>
              <a:rPr lang="en-US" baseline="0" dirty="0" smtClean="0"/>
              <a:t>Companies are cropping up with technologies that would have been impossible in the past due to heavy infrastructure demands</a:t>
            </a:r>
          </a:p>
          <a:p>
            <a:r>
              <a:rPr lang="en-US" baseline="0" dirty="0" smtClean="0"/>
              <a:t>  - Hardware / Software solutions that transfer terabytes of data per user</a:t>
            </a:r>
          </a:p>
          <a:p>
            <a:r>
              <a:rPr lang="en-US" baseline="0" dirty="0" smtClean="0"/>
              <a:t>Allow services companies to meet their current customer demands without having to worry about investing in infrastructure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AWS Modular Data Center - http://www.datacenterknowledge.com/wp-content/uploads/2011/06/amazon-perdix.jpg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76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5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http://creately.com/diagram/example/h4jacmks1/Load+Balanced+Auto+scalling+web+application+cluster+with+Amazon+EC2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087AF9-4DCF-4831-B8EB-C5E5C26AF59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1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 sz="5600">
                <a:latin typeface="CabinSketch Bold" panose="020B08030502020200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>
            <a:lvl1pPr algn="l">
              <a:defRPr>
                <a:latin typeface="Cabin Sketch" panose="020B0503050202020004" pitchFamily="34" charset="0"/>
              </a:defRPr>
            </a:lvl1pPr>
            <a:lvl2pPr algn="l">
              <a:defRPr>
                <a:latin typeface="Cabin Sketch" panose="020B0503050202020004" pitchFamily="34" charset="0"/>
              </a:defRPr>
            </a:lvl2pPr>
            <a:lvl3pPr algn="l">
              <a:defRPr>
                <a:latin typeface="Cabin Sketch" panose="020B0503050202020004" pitchFamily="34" charset="0"/>
              </a:defRPr>
            </a:lvl3pPr>
            <a:lvl4pPr algn="l">
              <a:defRPr>
                <a:latin typeface="Cabin Sketch" panose="020B0503050202020004" pitchFamily="34" charset="0"/>
              </a:defRPr>
            </a:lvl4pPr>
            <a:lvl5pPr algn="l">
              <a:defRPr>
                <a:latin typeface="Cabin Sketch" panose="020B05030502020200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ivedasolutions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2.wdp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57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3.png"/><Relationship Id="rId7" Type="http://schemas.openxmlformats.org/officeDocument/2006/relationships/diagramData" Target="../diagrams/data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microsoft.com/office/2007/relationships/diagramDrawing" Target="../diagrams/drawing1.xml"/><Relationship Id="rId5" Type="http://schemas.openxmlformats.org/officeDocument/2006/relationships/image" Target="../media/image64.png"/><Relationship Id="rId10" Type="http://schemas.openxmlformats.org/officeDocument/2006/relationships/diagramColors" Target="../diagrams/colors1.xml"/><Relationship Id="rId4" Type="http://schemas.microsoft.com/office/2007/relationships/hdphoto" Target="../media/hdphoto14.wdp"/><Relationship Id="rId9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microsoft.com/office/2007/relationships/hdphoto" Target="../media/hdphoto15.wdp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eg"/><Relationship Id="rId7" Type="http://schemas.microsoft.com/office/2007/relationships/hdphoto" Target="../media/hdphoto3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560251" y="394447"/>
            <a:ext cx="117782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/>
            <a:r>
              <a:rPr lang="en-US" sz="96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Amazon Web Services</a:t>
            </a:r>
            <a:endParaRPr lang="en-US" sz="9600" dirty="0">
              <a:solidFill>
                <a:srgbClr val="F07400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3074" name="Rectangle 2"/>
          <p:cNvSpPr>
            <a:spLocks/>
          </p:cNvSpPr>
          <p:nvPr/>
        </p:nvSpPr>
        <p:spPr bwMode="auto">
          <a:xfrm>
            <a:off x="558800" y="2164986"/>
            <a:ext cx="11778223" cy="18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4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Introduction &amp; New Features Announced </a:t>
            </a:r>
            <a:br>
              <a:rPr lang="en-US" sz="4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at AWS re:Invent 2013</a:t>
            </a:r>
            <a:endParaRPr lang="en-US" sz="4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1397000" y="4267200"/>
            <a:ext cx="3810000" cy="4394200"/>
            <a:chOff x="0" y="0"/>
            <a:chExt cx="2744" cy="3008"/>
          </a:xfrm>
        </p:grpSpPr>
        <p:pic>
          <p:nvPicPr>
            <p:cNvPr id="3075" name="Picture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" y="2054"/>
              <a:ext cx="416" cy="28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" y="1101"/>
              <a:ext cx="432" cy="16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" y="266"/>
              <a:ext cx="352" cy="42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0" y="-24"/>
              <a:ext cx="56" cy="52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" y="314"/>
              <a:ext cx="448" cy="50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3" y="1438"/>
              <a:ext cx="536" cy="56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1" name="Picture 9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" y="2144"/>
              <a:ext cx="456" cy="22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2" name="Picture 10"/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" y="850"/>
              <a:ext cx="1224" cy="16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1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" y="2466"/>
              <a:ext cx="704" cy="16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12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" y="2625"/>
              <a:ext cx="656" cy="152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3"/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" y="2777"/>
              <a:ext cx="616" cy="144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6" name="Picture 14"/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" y="2929"/>
              <a:ext cx="344" cy="120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7" name="Picture 15"/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" y="1176"/>
              <a:ext cx="400" cy="848"/>
            </a:xfrm>
            <a:prstGeom prst="rect">
              <a:avLst/>
            </a:prstGeom>
            <a:noFill/>
            <a:ln>
              <a:noFill/>
            </a:ln>
            <a:effectLst>
              <a:outerShdw blurRad="101600" dist="63500" dir="2700000" algn="ctr" rotWithShape="0">
                <a:schemeClr val="bg2">
                  <a:alpha val="9998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92" name="Picture 20" descr="http://www.vip-global.com/images/partners/Pariveda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0" y="8064121"/>
            <a:ext cx="1515609" cy="156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"/>
          <p:cNvSpPr>
            <a:spLocks/>
          </p:cNvSpPr>
          <p:nvPr/>
        </p:nvSpPr>
        <p:spPr bwMode="auto">
          <a:xfrm>
            <a:off x="5283200" y="4495800"/>
            <a:ext cx="6697209" cy="3908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>
                <a:solidFill>
                  <a:srgbClr val="00B0F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FIN talk</a:t>
            </a:r>
          </a:p>
          <a:p>
            <a:pPr eaLnBrk="1" hangingPunct="1"/>
            <a:r>
              <a:rPr lang="en-US" sz="48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Robert Greiner</a:t>
            </a:r>
          </a:p>
          <a:p>
            <a:pPr eaLnBrk="1" hangingPunct="1"/>
            <a:r>
              <a:rPr lang="en-US" sz="48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Jeff </a:t>
            </a:r>
            <a:r>
              <a:rPr lang="en-US" sz="48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Townes</a:t>
            </a:r>
          </a:p>
          <a:p>
            <a:pPr eaLnBrk="1" hangingPunct="1">
              <a:lnSpc>
                <a:spcPct val="150000"/>
              </a:lnSpc>
            </a:pPr>
            <a:r>
              <a:rPr lang="en-US" sz="48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March </a:t>
            </a:r>
            <a:r>
              <a:rPr lang="en-US" sz="48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20, 2014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600" dirty="0" smtClean="0">
                <a:latin typeface="CabinSketch Bold" panose="020B0803050202020004" pitchFamily="34" charset="0"/>
              </a:rPr>
              <a:t>Comparing Application Platforms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 flipH="1">
            <a:off x="1100151" y="8556225"/>
            <a:ext cx="11122900" cy="1044975"/>
            <a:chOff x="337535" y="5852160"/>
            <a:chExt cx="8130716" cy="783730"/>
          </a:xfrm>
        </p:grpSpPr>
        <p:sp>
          <p:nvSpPr>
            <p:cNvPr id="68" name="Left-Right Arrow 67"/>
            <p:cNvSpPr/>
            <p:nvPr/>
          </p:nvSpPr>
          <p:spPr bwMode="auto">
            <a:xfrm>
              <a:off x="640080" y="5852160"/>
              <a:ext cx="7758373" cy="365760"/>
            </a:xfrm>
            <a:prstGeom prst="leftRightArrow">
              <a:avLst/>
            </a:prstGeom>
            <a:gradFill flip="none" rotWithShape="1">
              <a:gsLst>
                <a:gs pos="0">
                  <a:schemeClr val="tx1">
                    <a:alpha val="80000"/>
                  </a:schemeClr>
                </a:gs>
                <a:gs pos="74000">
                  <a:srgbClr val="F07400">
                    <a:alpha val="80000"/>
                    <a:lumMod val="90000"/>
                    <a:lumOff val="10000"/>
                  </a:srgbClr>
                </a:gs>
                <a:gs pos="83000">
                  <a:srgbClr val="F07400">
                    <a:alpha val="60000"/>
                    <a:lumMod val="95000"/>
                    <a:lumOff val="5000"/>
                  </a:srgbClr>
                </a:gs>
                <a:gs pos="100000">
                  <a:srgbClr val="F07400">
                    <a:lumMod val="70000"/>
                    <a:lumOff val="30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121915" tIns="60957" rIns="121915" bIns="60957" numCol="1" rtlCol="0" anchor="ctr" anchorCtr="0" compatLnSpc="1">
              <a:prstTxWarp prst="textNoShape">
                <a:avLst/>
              </a:prstTxWarp>
            </a:bodyPr>
            <a:lstStyle/>
            <a:p>
              <a:pPr defTabSz="12187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33" kern="0" spc="-67" dirty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+mj-lt"/>
                <a:ea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200674" y="6312725"/>
              <a:ext cx="2267577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rgbClr val="F07400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Flexibility &amp; Control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7535" y="6312725"/>
              <a:ext cx="3789809" cy="3231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rgbClr val="F07400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Automation &amp; Rapid Deployment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1550865" y="1639709"/>
            <a:ext cx="3031043" cy="6661683"/>
            <a:chOff x="6802353" y="1070811"/>
            <a:chExt cx="2273283" cy="4996262"/>
          </a:xfrm>
        </p:grpSpPr>
        <p:sp>
          <p:nvSpPr>
            <p:cNvPr id="54" name="Rounded Rectangle 53"/>
            <p:cNvSpPr/>
            <p:nvPr/>
          </p:nvSpPr>
          <p:spPr>
            <a:xfrm>
              <a:off x="6934700" y="1070811"/>
              <a:ext cx="2140936" cy="73152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Corporate Data Center </a:t>
              </a:r>
              <a:b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b="1" dirty="0" smtClean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(</a:t>
              </a:r>
              <a:r>
                <a:rPr lang="en-US" dirty="0" smtClean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Physical Infrastructure </a:t>
              </a:r>
              <a: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/ </a:t>
              </a:r>
              <a:b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Private Cloud)</a:t>
              </a:r>
              <a:endParaRPr lang="en-US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Left Brace 55"/>
            <p:cNvSpPr/>
            <p:nvPr/>
          </p:nvSpPr>
          <p:spPr>
            <a:xfrm flipV="1">
              <a:off x="7093485" y="1867135"/>
              <a:ext cx="113246" cy="4199938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5400" cap="flat" cmpd="sng" algn="ctr">
              <a:solidFill>
                <a:srgbClr val="E15343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dirty="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802353" y="1846543"/>
              <a:ext cx="1969662" cy="4220528"/>
              <a:chOff x="6802353" y="1846543"/>
              <a:chExt cx="1969662" cy="4220528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7248168" y="1846543"/>
                <a:ext cx="1523847" cy="4220528"/>
                <a:chOff x="637640" y="2381250"/>
                <a:chExt cx="1371600" cy="4019550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637640" y="5564983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Storage</a:t>
                  </a:r>
                </a:p>
              </p:txBody>
            </p:sp>
            <p:sp>
              <p:nvSpPr>
                <p:cNvPr id="59" name="Rounded Rectangle 58"/>
                <p:cNvSpPr/>
                <p:nvPr/>
              </p:nvSpPr>
              <p:spPr>
                <a:xfrm>
                  <a:off x="637640" y="5110164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Servers</a:t>
                  </a:r>
                </a:p>
              </p:txBody>
            </p:sp>
            <p:sp>
              <p:nvSpPr>
                <p:cNvPr id="60" name="Rounded Rectangle 59"/>
                <p:cNvSpPr/>
                <p:nvPr/>
              </p:nvSpPr>
              <p:spPr>
                <a:xfrm>
                  <a:off x="637640" y="6019800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Networking</a:t>
                  </a: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637640" y="4200526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O/S</a:t>
                  </a:r>
                </a:p>
              </p:txBody>
            </p:sp>
            <p:sp>
              <p:nvSpPr>
                <p:cNvPr id="62" name="Rounded Rectangle 61"/>
                <p:cNvSpPr/>
                <p:nvPr/>
              </p:nvSpPr>
              <p:spPr>
                <a:xfrm>
                  <a:off x="637640" y="3745707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Middleware</a:t>
                  </a:r>
                </a:p>
              </p:txBody>
            </p:sp>
            <p:sp>
              <p:nvSpPr>
                <p:cNvPr id="63" name="Rounded Rectangle 62"/>
                <p:cNvSpPr/>
                <p:nvPr/>
              </p:nvSpPr>
              <p:spPr>
                <a:xfrm>
                  <a:off x="637640" y="4655345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Virtualization</a:t>
                  </a:r>
                </a:p>
              </p:txBody>
            </p:sp>
            <p:sp>
              <p:nvSpPr>
                <p:cNvPr id="64" name="Rounded Rectangle 63"/>
                <p:cNvSpPr/>
                <p:nvPr/>
              </p:nvSpPr>
              <p:spPr>
                <a:xfrm>
                  <a:off x="637640" y="2836069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Data</a:t>
                  </a:r>
                </a:p>
              </p:txBody>
            </p:sp>
            <p:sp>
              <p:nvSpPr>
                <p:cNvPr id="65" name="Rounded Rectangle 64"/>
                <p:cNvSpPr/>
                <p:nvPr/>
              </p:nvSpPr>
              <p:spPr>
                <a:xfrm>
                  <a:off x="637640" y="2381250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itchFamily="34" charset="0"/>
                      <a:ea typeface="Segoe UI" pitchFamily="34" charset="0"/>
                      <a:cs typeface="Arial" pitchFamily="34" charset="0"/>
                    </a:rPr>
                    <a:t>Applications</a:t>
                  </a: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>
                  <a:off x="637640" y="3290888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Runtime</a:t>
                  </a:r>
                </a:p>
              </p:txBody>
            </p:sp>
          </p:grpSp>
          <p:sp>
            <p:nvSpPr>
              <p:cNvPr id="57" name="TextBox 52"/>
              <p:cNvSpPr txBox="1"/>
              <p:nvPr/>
            </p:nvSpPr>
            <p:spPr>
              <a:xfrm rot="10800000">
                <a:off x="6802353" y="2817197"/>
                <a:ext cx="384673" cy="2264562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133" dirty="0">
                    <a:solidFill>
                      <a:srgbClr val="F074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  <a:ea typeface="Segoe UI" pitchFamily="34" charset="0"/>
                    <a:cs typeface="Segoe UI" pitchFamily="34" charset="0"/>
                  </a:rPr>
                  <a:t>Managed by </a:t>
                </a:r>
                <a:r>
                  <a:rPr lang="en-US" sz="2133" dirty="0" smtClean="0">
                    <a:solidFill>
                      <a:srgbClr val="F074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  <a:ea typeface="Segoe UI" pitchFamily="34" charset="0"/>
                    <a:cs typeface="Segoe UI" pitchFamily="34" charset="0"/>
                  </a:rPr>
                  <a:t>Our Clients</a:t>
                </a:r>
                <a:endParaRPr lang="en-US" sz="2133" dirty="0">
                  <a:solidFill>
                    <a:srgbClr val="F074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 flipH="1">
            <a:off x="8255541" y="1639710"/>
            <a:ext cx="3296051" cy="6659130"/>
            <a:chOff x="1551024" y="1070812"/>
            <a:chExt cx="2472039" cy="4994348"/>
          </a:xfrm>
        </p:grpSpPr>
        <p:sp>
          <p:nvSpPr>
            <p:cNvPr id="82" name="TextBox 60"/>
            <p:cNvSpPr txBox="1"/>
            <p:nvPr/>
          </p:nvSpPr>
          <p:spPr>
            <a:xfrm rot="10800000">
              <a:off x="1551024" y="1143184"/>
              <a:ext cx="384673" cy="226456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33" dirty="0">
                  <a:solidFill>
                    <a:srgbClr val="F074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Segoe UI" pitchFamily="34" charset="0"/>
                  <a:cs typeface="Segoe UI" pitchFamily="34" charset="0"/>
                </a:rPr>
                <a:t>Managed by </a:t>
              </a:r>
              <a:r>
                <a:rPr lang="en-US" sz="2133" dirty="0" smtClean="0">
                  <a:solidFill>
                    <a:srgbClr val="F074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Segoe UI" pitchFamily="34" charset="0"/>
                  <a:cs typeface="Segoe UI" pitchFamily="34" charset="0"/>
                </a:rPr>
                <a:t>Our Clients</a:t>
              </a:r>
              <a:endParaRPr lang="en-US" sz="2133" dirty="0">
                <a:solidFill>
                  <a:srgbClr val="F07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2064633" y="1070812"/>
              <a:ext cx="1463040" cy="73152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Platform </a:t>
              </a:r>
              <a:b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as a Service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(PaaS)</a:t>
              </a:r>
            </a:p>
          </p:txBody>
        </p:sp>
        <p:sp>
          <p:nvSpPr>
            <p:cNvPr id="85" name="Left Brace 84"/>
            <p:cNvSpPr/>
            <p:nvPr/>
          </p:nvSpPr>
          <p:spPr>
            <a:xfrm flipH="1">
              <a:off x="3503824" y="2791067"/>
              <a:ext cx="194749" cy="3274093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AFFAFA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TextBox 54"/>
            <p:cNvSpPr txBox="1"/>
            <p:nvPr/>
          </p:nvSpPr>
          <p:spPr>
            <a:xfrm rot="10800000" flipH="1">
              <a:off x="3638390" y="3190800"/>
              <a:ext cx="384673" cy="245091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defTabSz="1219170">
                <a:defRPr/>
              </a:pPr>
              <a:r>
                <a:rPr lang="en-US" sz="2133" kern="0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Managed by </a:t>
              </a:r>
              <a:r>
                <a:rPr lang="en-US" sz="2133" kern="0" dirty="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cloud </a:t>
              </a:r>
              <a:r>
                <a:rPr lang="en-US" sz="2133" kern="0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v</a:t>
              </a:r>
              <a:r>
                <a:rPr lang="en-US" sz="2133" kern="0" dirty="0" smtClean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rPr>
                <a:t>endor</a:t>
              </a:r>
              <a:endParaRPr lang="en-US" sz="2133" kern="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</a:endParaRPr>
            </a:p>
          </p:txBody>
        </p:sp>
        <p:sp>
          <p:nvSpPr>
            <p:cNvPr id="87" name="Left Brace 86"/>
            <p:cNvSpPr/>
            <p:nvPr/>
          </p:nvSpPr>
          <p:spPr>
            <a:xfrm>
              <a:off x="1856781" y="1846542"/>
              <a:ext cx="141758" cy="867015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5400" cap="flat" cmpd="sng" algn="ctr">
              <a:solidFill>
                <a:srgbClr val="E1534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034533" y="1843045"/>
              <a:ext cx="1523847" cy="4220528"/>
              <a:chOff x="4857690" y="2381250"/>
              <a:chExt cx="1371600" cy="4019550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4857690" y="5564983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Storage</a:t>
                </a: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4857690" y="5110164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Servers</a:t>
                </a: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4857690" y="6019800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Networking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4857690" y="4200526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O/S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4857690" y="3745707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Middleware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857690" y="4655345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Virtualization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4857690" y="2381250"/>
                <a:ext cx="1371600" cy="3810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gradFill>
                  <a:gsLst>
                    <a:gs pos="0">
                      <a:srgbClr val="16A5D9">
                        <a:alpha val="0"/>
                      </a:srgbClr>
                    </a:gs>
                    <a:gs pos="50000">
                      <a:srgbClr val="16A5D9">
                        <a:lumMod val="60000"/>
                        <a:lumOff val="40000"/>
                      </a:srgbClr>
                    </a:gs>
                    <a:gs pos="96000">
                      <a:srgbClr val="16A5D9"/>
                    </a:gs>
                  </a:gsLst>
                  <a:lin ang="5400000" scaled="0"/>
                </a:gra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t" anchorCtr="0"/>
              <a:lstStyle/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rPr>
                  <a:t>Applications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4857690" y="3290888"/>
                <a:ext cx="1371600" cy="381000"/>
              </a:xfrm>
              <a:prstGeom prst="roundRect">
                <a:avLst/>
              </a:prstGeom>
              <a:gradFill rotWithShape="1">
                <a:gsLst>
                  <a:gs pos="0">
                    <a:srgbClr val="000000">
                      <a:tint val="50000"/>
                      <a:satMod val="300000"/>
                    </a:srgbClr>
                  </a:gs>
                  <a:gs pos="35000">
                    <a:srgbClr val="000000">
                      <a:tint val="37000"/>
                      <a:satMod val="300000"/>
                    </a:srgbClr>
                  </a:gs>
                  <a:gs pos="100000">
                    <a:srgbClr val="00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dirty="0">
                    <a:solidFill>
                      <a:srgbClr val="000000"/>
                    </a:solidFill>
                    <a:latin typeface="Segoe UI"/>
                    <a:ea typeface="Segoe UI" pitchFamily="34" charset="0"/>
                    <a:cs typeface="Segoe UI" pitchFamily="34" charset="0"/>
                  </a:rPr>
                  <a:t>Runtime</a:t>
                </a: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4857690" y="2836069"/>
                <a:ext cx="1371600" cy="3810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gradFill>
                  <a:gsLst>
                    <a:gs pos="0">
                      <a:srgbClr val="16A5D9">
                        <a:alpha val="0"/>
                      </a:srgbClr>
                    </a:gs>
                    <a:gs pos="50000">
                      <a:srgbClr val="16A5D9">
                        <a:lumMod val="60000"/>
                        <a:lumOff val="40000"/>
                      </a:srgbClr>
                    </a:gs>
                    <a:gs pos="96000">
                      <a:srgbClr val="16A5D9"/>
                    </a:gs>
                  </a:gsLst>
                  <a:lin ang="5400000" scaled="0"/>
                </a:gra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t" anchorCtr="0"/>
              <a:lstStyle/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67" kern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Segoe UI" pitchFamily="34" charset="0"/>
                    <a:cs typeface="Segoe UI" pitchFamily="34" charset="0"/>
                  </a:rPr>
                  <a:t>Data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 flipH="1">
            <a:off x="4856464" y="1639707"/>
            <a:ext cx="3300989" cy="6940995"/>
            <a:chOff x="3764317" y="1070810"/>
            <a:chExt cx="2475742" cy="5205746"/>
          </a:xfrm>
        </p:grpSpPr>
        <p:sp>
          <p:nvSpPr>
            <p:cNvPr id="43" name="Left Brace 42"/>
            <p:cNvSpPr/>
            <p:nvPr/>
          </p:nvSpPr>
          <p:spPr>
            <a:xfrm>
              <a:off x="4105671" y="1850342"/>
              <a:ext cx="93724" cy="2106466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25400" cap="flat" cmpd="sng" algn="ctr">
              <a:solidFill>
                <a:srgbClr val="E15343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 kern="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253167" y="1070810"/>
              <a:ext cx="1463040" cy="73152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Infrastructure </a:t>
              </a:r>
              <a:b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as a Service </a:t>
              </a:r>
              <a:b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CabinSketch Bold" panose="020B0803050202020004" pitchFamily="34" charset="0"/>
                  <a:ea typeface="Segoe UI" pitchFamily="34" charset="0"/>
                  <a:cs typeface="Segoe UI" pitchFamily="34" charset="0"/>
                </a:rPr>
                <a:t>(IaaS)</a:t>
              </a:r>
            </a:p>
          </p:txBody>
        </p:sp>
        <p:sp>
          <p:nvSpPr>
            <p:cNvPr id="44" name="TextBox 58"/>
            <p:cNvSpPr txBox="1"/>
            <p:nvPr/>
          </p:nvSpPr>
          <p:spPr>
            <a:xfrm rot="10800000">
              <a:off x="3764317" y="1769704"/>
              <a:ext cx="384673" cy="2264562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33" dirty="0">
                  <a:solidFill>
                    <a:srgbClr val="F074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Segoe UI" pitchFamily="34" charset="0"/>
                  <a:cs typeface="Segoe UI" pitchFamily="34" charset="0"/>
                </a:rPr>
                <a:t>Managed by </a:t>
              </a:r>
              <a:r>
                <a:rPr lang="en-US" sz="2133" dirty="0" smtClean="0">
                  <a:solidFill>
                    <a:srgbClr val="F074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Segoe UI" pitchFamily="34" charset="0"/>
                  <a:cs typeface="Segoe UI" pitchFamily="34" charset="0"/>
                </a:rPr>
                <a:t>Our Clients</a:t>
              </a:r>
              <a:endParaRPr lang="en-US" sz="2133" dirty="0">
                <a:solidFill>
                  <a:srgbClr val="F07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231703" y="1830322"/>
              <a:ext cx="2008356" cy="4446234"/>
              <a:chOff x="4231703" y="1830322"/>
              <a:chExt cx="2008356" cy="4446234"/>
            </a:xfrm>
          </p:grpSpPr>
          <p:sp>
            <p:nvSpPr>
              <p:cNvPr id="213" name="Left Brace 212"/>
              <p:cNvSpPr/>
              <p:nvPr/>
            </p:nvSpPr>
            <p:spPr>
              <a:xfrm flipH="1">
                <a:off x="5711811" y="4040569"/>
                <a:ext cx="212677" cy="2026503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AFFAFA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defTabSz="121917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kern="0" dirty="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4231703" y="1830322"/>
                <a:ext cx="1523847" cy="4220528"/>
                <a:chOff x="2705100" y="2381250"/>
                <a:chExt cx="1371600" cy="4019550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2705100" y="5564983"/>
                  <a:ext cx="1371600" cy="381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dirty="0">
                      <a:solidFill>
                        <a:srgbClr val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Storage</a:t>
                  </a:r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2705100" y="5110164"/>
                  <a:ext cx="1371600" cy="381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dirty="0">
                      <a:solidFill>
                        <a:srgbClr val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Servers</a:t>
                  </a:r>
                </a:p>
              </p:txBody>
            </p:sp>
            <p:sp>
              <p:nvSpPr>
                <p:cNvPr id="74" name="Rounded Rectangle 73"/>
                <p:cNvSpPr/>
                <p:nvPr/>
              </p:nvSpPr>
              <p:spPr>
                <a:xfrm>
                  <a:off x="2705100" y="6019800"/>
                  <a:ext cx="1371600" cy="381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dirty="0">
                      <a:solidFill>
                        <a:srgbClr val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Networking</a:t>
                  </a:r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2705100" y="4200526"/>
                  <a:ext cx="1371600" cy="381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FFFF">
                        <a:lumMod val="95000"/>
                      </a:srgbClr>
                    </a:gs>
                    <a:gs pos="51000">
                      <a:srgbClr val="16A5D9">
                        <a:lumMod val="75000"/>
                      </a:srgbClr>
                    </a:gs>
                    <a:gs pos="100000">
                      <a:srgbClr val="16A5D9">
                        <a:lumMod val="50000"/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O/S</a:t>
                  </a: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2705100" y="3745707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Middleware</a:t>
                  </a: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2705100" y="4655345"/>
                  <a:ext cx="1371600" cy="38100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000000">
                        <a:tint val="50000"/>
                        <a:satMod val="300000"/>
                      </a:srgbClr>
                    </a:gs>
                    <a:gs pos="35000">
                      <a:srgbClr val="000000">
                        <a:tint val="37000"/>
                        <a:satMod val="300000"/>
                      </a:srgbClr>
                    </a:gs>
                    <a:gs pos="100000">
                      <a:srgbClr val="000000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dirty="0">
                      <a:solidFill>
                        <a:srgbClr val="000000"/>
                      </a:solidFill>
                      <a:latin typeface="Segoe UI"/>
                      <a:ea typeface="Segoe UI" pitchFamily="34" charset="0"/>
                      <a:cs typeface="Segoe UI" pitchFamily="34" charset="0"/>
                    </a:rPr>
                    <a:t>Virtualization</a:t>
                  </a:r>
                </a:p>
              </p:txBody>
            </p:sp>
            <p:sp>
              <p:nvSpPr>
                <p:cNvPr id="78" name="Rounded Rectangle 77"/>
                <p:cNvSpPr/>
                <p:nvPr/>
              </p:nvSpPr>
              <p:spPr>
                <a:xfrm>
                  <a:off x="2705100" y="2836069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Data</a:t>
                  </a: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2705100" y="2381250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Applications</a:t>
                  </a: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2705100" y="3290888"/>
                  <a:ext cx="1371600" cy="381000"/>
                </a:xfrm>
                <a:prstGeom prst="roundRect">
                  <a:avLst/>
                </a:prstGeom>
                <a:solidFill>
                  <a:srgbClr val="002060"/>
                </a:solidFill>
                <a:ln w="9525" cap="flat" cmpd="sng" algn="ctr">
                  <a:gradFill>
                    <a:gsLst>
                      <a:gs pos="0">
                        <a:srgbClr val="16A5D9">
                          <a:alpha val="0"/>
                        </a:srgbClr>
                      </a:gs>
                      <a:gs pos="50000">
                        <a:srgbClr val="16A5D9">
                          <a:lumMod val="60000"/>
                          <a:lumOff val="40000"/>
                        </a:srgbClr>
                      </a:gs>
                      <a:gs pos="96000">
                        <a:srgbClr val="16A5D9"/>
                      </a:gs>
                    </a:gsLst>
                    <a:lin ang="5400000" scaled="0"/>
                  </a:gra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t" anchorCtr="0"/>
                <a:lstStyle/>
                <a:p>
                  <a:pPr defTabSz="121917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867" kern="0" dirty="0"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ea typeface="Segoe UI" pitchFamily="34" charset="0"/>
                      <a:cs typeface="Segoe UI" pitchFamily="34" charset="0"/>
                    </a:rPr>
                    <a:t>Runtime</a:t>
                  </a:r>
                </a:p>
              </p:txBody>
            </p:sp>
          </p:grpSp>
          <p:sp>
            <p:nvSpPr>
              <p:cNvPr id="212" name="TextBox 56"/>
              <p:cNvSpPr txBox="1"/>
              <p:nvPr/>
            </p:nvSpPr>
            <p:spPr>
              <a:xfrm rot="10800000" flipH="1">
                <a:off x="5855386" y="3825644"/>
                <a:ext cx="384673" cy="2450912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defRPr>
                </a:lvl1pPr>
              </a:lstStyle>
              <a:p>
                <a:pPr defTabSz="1219170">
                  <a:defRPr/>
                </a:pPr>
                <a:r>
                  <a:rPr lang="en-US" sz="2133" kern="0" dirty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Managed by </a:t>
                </a:r>
                <a:r>
                  <a:rPr lang="en-US" sz="2133" kern="0" dirty="0" smtClean="0">
                    <a:solidFill>
                      <a:schemeClr val="tx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/>
                  </a:rPr>
                  <a:t>cloud vendor</a:t>
                </a:r>
                <a:endParaRPr lang="en-US" sz="2133" kern="0" dirty="0">
                  <a:solidFill>
                    <a:schemeClr val="tx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43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5600" dirty="0">
                <a:latin typeface="CabinSketch Bold" panose="020B0803050202020004" pitchFamily="34" charset="0"/>
              </a:rPr>
              <a:t>So, AWS is IaaS and Azure is PaaS, right?</a:t>
            </a:r>
          </a:p>
        </p:txBody>
      </p:sp>
      <p:pic>
        <p:nvPicPr>
          <p:cNvPr id="4" name="Picture 14" descr="http://setiquest.org/wiki/images/f/f1/AWS_LOGO_RGB_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473" y="5656523"/>
            <a:ext cx="3516583" cy="14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" descr="http://www.microsoft.com/bizspark/Images/g_azure_bann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 trans="1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05" y="5840425"/>
            <a:ext cx="5455690" cy="1246175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 flipH="1">
            <a:off x="1869441" y="3104009"/>
            <a:ext cx="3832646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Infrastructure </a:t>
            </a:r>
            <a:b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as a Service </a:t>
            </a:r>
            <a:b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</a:br>
            <a: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4000" b="1" dirty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IaaS</a:t>
            </a:r>
            <a:r>
              <a:rPr lang="en-US" sz="4000" b="1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 flipH="1">
            <a:off x="7303228" y="3075935"/>
            <a:ext cx="3832644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Platform </a:t>
            </a:r>
            <a:br>
              <a:rPr lang="en-US" sz="4000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</a:br>
            <a:r>
              <a:rPr lang="en-US" sz="4000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as a Service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(</a:t>
            </a:r>
            <a:r>
              <a:rPr lang="en-US" sz="4000" dirty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PaaS</a:t>
            </a:r>
            <a:r>
              <a:rPr lang="en-US" sz="4000" dirty="0">
                <a:solidFill>
                  <a:schemeClr val="tx1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)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311400" y="2438400"/>
            <a:ext cx="9448800" cy="464820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8" name="Group 17"/>
          <p:cNvGrpSpPr/>
          <p:nvPr/>
        </p:nvGrpSpPr>
        <p:grpSpPr>
          <a:xfrm>
            <a:off x="1092200" y="2016124"/>
            <a:ext cx="11043346" cy="6633440"/>
            <a:chOff x="1092200" y="2016124"/>
            <a:chExt cx="11043346" cy="6633440"/>
          </a:xfrm>
        </p:grpSpPr>
        <p:sp>
          <p:nvSpPr>
            <p:cNvPr id="9" name="TextBox 8"/>
            <p:cNvSpPr txBox="1"/>
            <p:nvPr/>
          </p:nvSpPr>
          <p:spPr>
            <a:xfrm rot="20869047">
              <a:off x="2997200" y="7633901"/>
              <a:ext cx="89501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>
                  <a:solidFill>
                    <a:srgbClr val="F07400"/>
                  </a:solidFill>
                  <a:latin typeface="Daniel" panose="020B0500000000000000" pitchFamily="34" charset="0"/>
                </a:rPr>
                <a:t>Too simplistic</a:t>
              </a:r>
              <a:endParaRPr lang="en-US" sz="6000" dirty="0">
                <a:solidFill>
                  <a:srgbClr val="F07400"/>
                </a:solidFill>
                <a:latin typeface="Daniel" panose="020B0500000000000000" pitchFamily="34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LineDrawing trans="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200" y="2016124"/>
              <a:ext cx="11043346" cy="621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57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031012"/>
              </p:ext>
            </p:extLst>
          </p:nvPr>
        </p:nvGraphicFramePr>
        <p:xfrm>
          <a:off x="101600" y="3079750"/>
          <a:ext cx="12774168" cy="370205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2939868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3337072869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546335015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1841375686"/>
                    </a:ext>
                  </a:extLst>
                </a:gridCol>
                <a:gridCol w="1453896"/>
                <a:gridCol w="1453896"/>
                <a:gridCol w="1453896"/>
                <a:gridCol w="1453896"/>
                <a:gridCol w="1453896"/>
              </a:tblGrid>
              <a:tr h="639763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bin Sketch" panose="020B0503050202020004" pitchFamily="34" charset="0"/>
                        <a:ea typeface="ヒラギノ角ゴ ProN W3" charset="-128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Compute Services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Storage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Networking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Application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Data &amp;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Analytics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Integration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Deployment &amp; Management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 Access Control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5420331"/>
                  </a:ext>
                </a:extLst>
              </a:tr>
              <a:tr h="1482725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AD0FF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Primitive Service Offering</a:t>
                      </a:r>
                    </a:p>
                  </a:txBody>
                  <a:tcPr marL="63500" marR="63500" marT="63500" marB="63500" anchor="ctr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91807581"/>
                  </a:ext>
                </a:extLst>
              </a:tr>
              <a:tr h="1482725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AD0FF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Managed Service Offering</a:t>
                      </a:r>
                    </a:p>
                  </a:txBody>
                  <a:tcPr marL="63500" marR="63500" marT="63500" marB="63500" anchor="ctr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96370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should advocate a better way to evaluate cloud service offerings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9300" y="8458200"/>
            <a:ext cx="11506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bin Sketch" panose="020B0503050202020004" pitchFamily="34" charset="0"/>
              </a:rPr>
              <a:t>Vendors </a:t>
            </a:r>
            <a:r>
              <a:rPr lang="en-US" strike="dblStrike" dirty="0" smtClean="0">
                <a:latin typeface="Cabin Sketch" panose="020B0503050202020004" pitchFamily="34" charset="0"/>
              </a:rPr>
              <a:t>can</a:t>
            </a:r>
            <a:r>
              <a:rPr lang="en-US" dirty="0" smtClean="0">
                <a:solidFill>
                  <a:srgbClr val="F07400"/>
                </a:solidFill>
                <a:latin typeface="Daniel" panose="020B0500000000000000" pitchFamily="34" charset="0"/>
              </a:rPr>
              <a:t>^</a:t>
            </a:r>
            <a:r>
              <a:rPr lang="en-US" sz="1400" dirty="0" smtClean="0">
                <a:latin typeface="Daniel" panose="020B0500000000000000" pitchFamily="34" charset="0"/>
              </a:rPr>
              <a:t> </a:t>
            </a:r>
            <a:r>
              <a:rPr lang="en-US" dirty="0" smtClean="0">
                <a:latin typeface="Cabin Sketch" panose="020B0503050202020004" pitchFamily="34" charset="0"/>
              </a:rPr>
              <a:t>have offerings in both groups</a:t>
            </a:r>
            <a:endParaRPr lang="en-US" dirty="0">
              <a:latin typeface="Cabin Sketch" panose="020B05030502020200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21394151">
            <a:off x="3835400" y="7888866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7400"/>
                </a:solidFill>
                <a:latin typeface="Daniel" panose="020B0500000000000000" pitchFamily="34" charset="0"/>
              </a:rPr>
              <a:t>do</a:t>
            </a:r>
            <a:endParaRPr lang="en-US" dirty="0">
              <a:solidFill>
                <a:srgbClr val="F07400"/>
              </a:solidFill>
              <a:latin typeface="Daniel" panose="020B0500000000000000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44600" y="4366574"/>
            <a:ext cx="1165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bin Sketch" panose="020B0503050202020004" pitchFamily="34" charset="0"/>
              </a:rPr>
              <a:t>Primitive: you manage infrastructure</a:t>
            </a:r>
          </a:p>
          <a:p>
            <a:endParaRPr lang="en-US" sz="2400" dirty="0" smtClean="0">
              <a:latin typeface="Cabin Sketch" panose="020B0503050202020004" pitchFamily="34" charset="0"/>
            </a:endParaRPr>
          </a:p>
          <a:p>
            <a:r>
              <a:rPr lang="en-US" sz="4400" dirty="0" smtClean="0">
                <a:latin typeface="Cabin Sketch" panose="020B0503050202020004" pitchFamily="34" charset="0"/>
              </a:rPr>
              <a:t>Managed:  vendor manages infrastructure</a:t>
            </a:r>
            <a:endParaRPr lang="en-US" sz="4400" dirty="0">
              <a:latin typeface="Cabin Sketch" panose="020B05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58900" y="3429000"/>
            <a:ext cx="6248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sz="1140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CHAPTER</a:t>
            </a: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63" y="3505200"/>
            <a:ext cx="469900" cy="26543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521075"/>
            <a:ext cx="2806700" cy="2667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0" y="3282950"/>
            <a:ext cx="279400" cy="2590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5589588"/>
            <a:ext cx="3149600" cy="444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3467100"/>
            <a:ext cx="2755900" cy="2489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/>
          </p:cNvSpPr>
          <p:nvPr/>
        </p:nvSpPr>
        <p:spPr bwMode="auto">
          <a:xfrm>
            <a:off x="8178800" y="3708400"/>
            <a:ext cx="2286000" cy="2095500"/>
          </a:xfrm>
          <a:prstGeom prst="rect">
            <a:avLst/>
          </a:prstGeom>
          <a:noFill/>
          <a:ln>
            <a:noFill/>
          </a:ln>
          <a:effectLst>
            <a:outerShdw blurRad="12700" dist="63500" dir="2700000" algn="ctr" rotWithShape="0">
              <a:srgbClr val="FFFFFF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5000"/>
              </a:lnSpc>
              <a:defRPr/>
            </a:pPr>
            <a:r>
              <a:rPr lang="en-US" sz="10300" dirty="0">
                <a:solidFill>
                  <a:srgbClr val="282828"/>
                </a:solidFill>
                <a:latin typeface="Daniel Black" charset="0"/>
                <a:ea typeface="ＭＳ Ｐゴシック" charset="0"/>
                <a:cs typeface="Daniel Black" charset="0"/>
                <a:sym typeface="Daniel Black" charset="0"/>
              </a:rPr>
              <a:t>2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2463800" y="4998675"/>
            <a:ext cx="4800600" cy="10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4800" dirty="0" smtClean="0">
                <a:solidFill>
                  <a:srgbClr val="F07400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AWS Overview</a:t>
            </a:r>
            <a:endParaRPr lang="en-US" sz="4800" dirty="0">
              <a:solidFill>
                <a:srgbClr val="F07400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2400" y="5811838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Daniel" panose="020B0500000000000000" pitchFamily="34" charset="0"/>
              </a:rPr>
              <a:t>the “how”</a:t>
            </a:r>
            <a:endParaRPr lang="en-US" sz="3200" dirty="0">
              <a:solidFill>
                <a:srgbClr val="00B0F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0927"/>
      </p:ext>
    </p:extLst>
  </p:cSld>
  <p:clrMapOvr>
    <a:masterClrMapping/>
  </p:clrMapOvr>
  <p:transition spd="med" advClick="0">
    <p:circl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Cloud Matters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5" name="Picture 2" descr="https://www.fxguide.com/wp-content/uploads/2011/01/atomicFiction_feature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t="10877" r="26617" b="10525"/>
          <a:stretch/>
        </p:blipFill>
        <p:spPr bwMode="auto">
          <a:xfrm>
            <a:off x="6119273" y="5105400"/>
            <a:ext cx="6214015" cy="404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ech.co/wp-content/uploads/2012/02/Dropc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2" y="1600200"/>
            <a:ext cx="761999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2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Compute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10244" name="Rectangle 4"/>
          <p:cNvSpPr>
            <a:spLocks/>
          </p:cNvSpPr>
          <p:nvPr/>
        </p:nvSpPr>
        <p:spPr bwMode="auto">
          <a:xfrm>
            <a:off x="1137921" y="1407256"/>
            <a:ext cx="93313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Compute Cloud (EC2</a:t>
            </a: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)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VMs in the cloud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Full Control over your VMs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Remote Desktop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Only pay for what you use!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b="1" u="sng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New servers in minutes, not months</a:t>
            </a:r>
            <a:endParaRPr lang="en-US" sz="3000" b="1" u="sng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13" name="Rectangle 4"/>
          <p:cNvSpPr>
            <a:spLocks/>
          </p:cNvSpPr>
          <p:nvPr/>
        </p:nvSpPr>
        <p:spPr bwMode="auto">
          <a:xfrm>
            <a:off x="1082563" y="4507392"/>
            <a:ext cx="11363437" cy="258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 Scaling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Automatically add and remove EC2 instances based on demand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Saves on compute costs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Seamlessly handle demand spikes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Requires existing Amazon Machine Image</a:t>
            </a:r>
          </a:p>
        </p:txBody>
      </p:sp>
      <p:sp>
        <p:nvSpPr>
          <p:cNvPr id="15" name="Rectangle 4"/>
          <p:cNvSpPr>
            <a:spLocks/>
          </p:cNvSpPr>
          <p:nvPr/>
        </p:nvSpPr>
        <p:spPr bwMode="auto">
          <a:xfrm>
            <a:off x="1044756" y="7312850"/>
            <a:ext cx="10647602" cy="236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WorkSpaces</a:t>
            </a: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– New!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Desktop VMs in the cloud!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Provisioned and managed in a single location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Consistent experience on any device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All company data resides in a single, controlled location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7" name="Picture 16" descr="EC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296131"/>
            <a:ext cx="731520" cy="731520"/>
          </a:xfrm>
          <a:prstGeom prst="rect">
            <a:avLst/>
          </a:prstGeom>
        </p:spPr>
      </p:pic>
      <p:pic>
        <p:nvPicPr>
          <p:cNvPr id="18" name="Picture 17" descr="Auto-Scal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4478309"/>
            <a:ext cx="731520" cy="731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5" y="7220289"/>
            <a:ext cx="625969" cy="70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9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horonix.net/image.php?id=amazon_ec2_c3&amp;image=amazon_ec2_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3" y="7077074"/>
            <a:ext cx="58483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/>
          </p:cNvSpPr>
          <p:nvPr/>
        </p:nvSpPr>
        <p:spPr bwMode="auto">
          <a:xfrm>
            <a:off x="1016000" y="4286250"/>
            <a:ext cx="10233025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New C3 Instance Type – Compute Optimized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Highest processor performance on EC2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2.8 GHz “Ivy Bridge”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SD based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2 – 32 Cores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016000" y="1447800"/>
            <a:ext cx="102330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New i2 Instances – IOPS Optimized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Added 4XL and 8XL instances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U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 to 350k IOPS on the 8XL instance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SSD based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Perfect for Big Data,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NoSQL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, and clustered systems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0" name="Picture 9" descr="E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296131"/>
            <a:ext cx="731520" cy="731520"/>
          </a:xfrm>
          <a:prstGeom prst="rect">
            <a:avLst/>
          </a:prstGeom>
        </p:spPr>
      </p:pic>
      <p:pic>
        <p:nvPicPr>
          <p:cNvPr id="11" name="Picture 10" descr="EC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4207329"/>
            <a:ext cx="731520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23038" y="7162800"/>
            <a:ext cx="6096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5294CF"/>
                </a:solidFill>
                <a:latin typeface="Daniel" panose="020B0500000000000000" pitchFamily="34" charset="0"/>
              </a:rPr>
              <a:t>One</a:t>
            </a:r>
            <a:r>
              <a:rPr lang="en-US" sz="3200" dirty="0" smtClean="0">
                <a:solidFill>
                  <a:srgbClr val="5294CF"/>
                </a:solidFill>
                <a:latin typeface="Daniel" panose="020B0500000000000000" pitchFamily="34" charset="0"/>
              </a:rPr>
              <a:t> c3.8xlarge instance has more processing power than </a:t>
            </a:r>
            <a:r>
              <a:rPr lang="en-US" sz="3200" b="1" dirty="0" smtClean="0">
                <a:solidFill>
                  <a:srgbClr val="5294CF"/>
                </a:solidFill>
                <a:latin typeface="Daniel" panose="020B0500000000000000" pitchFamily="34" charset="0"/>
              </a:rPr>
              <a:t>40 Lenovo W520 Laptops</a:t>
            </a:r>
            <a:endParaRPr lang="en-US" sz="3200" b="1" dirty="0">
              <a:solidFill>
                <a:srgbClr val="5294CF"/>
              </a:solidFill>
              <a:latin typeface="Daniel" panose="020B0500000000000000" pitchFamily="34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New EC2 Instances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47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Storage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33475" y="1406525"/>
            <a:ext cx="7502525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 Storage Service (S3)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High durability and availability data store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Read / Write / Delete objects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Files from 1 Byte to 5 Terabytes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REST and SOAP interfaces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PCI and HIPAA compliant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Automatic archiving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6" name="Picture 5" descr="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" y="1295400"/>
            <a:ext cx="731520" cy="731520"/>
          </a:xfrm>
          <a:prstGeom prst="rect">
            <a:avLst/>
          </a:prstGeom>
        </p:spPr>
      </p:pic>
      <p:pic>
        <p:nvPicPr>
          <p:cNvPr id="7" name="Picture 6" descr="Glaci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" y="4724400"/>
            <a:ext cx="731520" cy="731520"/>
          </a:xfrm>
          <a:prstGeom prst="rect">
            <a:avLst/>
          </a:prstGeom>
        </p:spPr>
      </p:pic>
      <p:pic>
        <p:nvPicPr>
          <p:cNvPr id="8" name="Picture 7" descr="Amazon-Elastic-Block-Stor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" y="6918960"/>
            <a:ext cx="731520" cy="731520"/>
          </a:xfrm>
          <a:prstGeom prst="rect">
            <a:avLst/>
          </a:prstGeom>
        </p:spPr>
      </p:pic>
      <p:sp>
        <p:nvSpPr>
          <p:cNvPr id="10" name="Rectangle 9"/>
          <p:cNvSpPr>
            <a:spLocks/>
          </p:cNvSpPr>
          <p:nvPr/>
        </p:nvSpPr>
        <p:spPr bwMode="auto">
          <a:xfrm>
            <a:off x="1092200" y="4876800"/>
            <a:ext cx="9982200" cy="2014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Glacier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Low-cost and durable data archive - </a:t>
            </a: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Digital 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Preservation</a:t>
            </a:r>
          </a:p>
          <a:p>
            <a:pPr algn="l" eaLnBrk="1" hangingPunct="1">
              <a:lnSpc>
                <a:spcPct val="95000"/>
              </a:lnSpc>
              <a:buSzPct val="77000"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Grows with your application - No storage limits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The 2014 version of Magnetic Tapes + Offsite Storage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1092200" y="7129526"/>
            <a:ext cx="11125200" cy="184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Block Store (EBS)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Persistent block-level storage volumes for your EC2 instances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Replicated within Availability Zone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4,000 IOPS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2050" name="Picture 2" descr="http://regmedia.co.uk/2012/11/28/aws_s3_object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3276600"/>
            <a:ext cx="6356350" cy="205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5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WS-Import-Exp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2" y="7620000"/>
            <a:ext cx="731520" cy="731520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 bwMode="auto">
          <a:xfrm>
            <a:off x="1057273" y="7696200"/>
            <a:ext cx="10972800" cy="160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AWS Import/Export - 2014 Sneaker Net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Physically ship devices to AWS for data load or extraction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Disaster Recovery / Offsite Backup / Distribution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133475" y="1358996"/>
            <a:ext cx="93313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Storage Gateway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Connect on-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premesis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software with cloud storage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V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 you install in your data center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Mount as iSCSI device in your application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Store directly in S3 or Asynchronously sync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7" name="Picture 6" descr="Storage-Gatew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2" y="1295400"/>
            <a:ext cx="731520" cy="731520"/>
          </a:xfrm>
          <a:prstGeom prst="rect">
            <a:avLst/>
          </a:prstGeom>
        </p:spPr>
      </p:pic>
      <p:pic>
        <p:nvPicPr>
          <p:cNvPr id="1026" name="Picture 2" descr="arch_aws_storage_gatew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3886200"/>
            <a:ext cx="7225908" cy="333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93000" y="1098429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07400"/>
                </a:solidFill>
                <a:latin typeface="Daniel" panose="020B0500000000000000" pitchFamily="34" charset="0"/>
              </a:rPr>
              <a:t>Hybrid Cloud</a:t>
            </a:r>
            <a:endParaRPr lang="en-US" sz="2400" dirty="0">
              <a:solidFill>
                <a:srgbClr val="F07400"/>
              </a:solidFill>
              <a:latin typeface="Daniel" panose="020B0500000000000000" pitchFamily="34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Storage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Networking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044756" y="1468357"/>
            <a:ext cx="10647602" cy="282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Load Balancing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Automatically distributes traffic across your EC2 instances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Greater fault tolerance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Avoids unhealthy EC2 Instances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Advanced Monitoring / Logging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Set up manually through AWS Management Console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6" name="Picture 5" descr="Amazon-Elastic-Load-Balac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371600"/>
            <a:ext cx="731520" cy="731520"/>
          </a:xfrm>
          <a:prstGeom prst="rect">
            <a:avLst/>
          </a:prstGeom>
        </p:spPr>
      </p:pic>
      <p:sp>
        <p:nvSpPr>
          <p:cNvPr id="7" name="Rectangle 4"/>
          <p:cNvSpPr>
            <a:spLocks/>
          </p:cNvSpPr>
          <p:nvPr/>
        </p:nvSpPr>
        <p:spPr bwMode="auto">
          <a:xfrm>
            <a:off x="1044756" y="5105400"/>
            <a:ext cx="10165080" cy="394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Virtual Private Cloud (VPC)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Provision a logically isolated section of AWS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Launch AWS resources in a network you define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Complete control over virtual networking environment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IP address range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Subnets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Route Tables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Network Gateways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0" name="Picture 9" descr="VP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495300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58900" y="3429000"/>
            <a:ext cx="6248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sz="114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CHAPTER</a:t>
            </a:r>
            <a:endParaRPr lang="en-US" sz="114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63" y="3505200"/>
            <a:ext cx="469900" cy="26543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521075"/>
            <a:ext cx="2806700" cy="2667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0" y="3282950"/>
            <a:ext cx="279400" cy="2590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5589588"/>
            <a:ext cx="3149600" cy="444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3467100"/>
            <a:ext cx="2755900" cy="2489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/>
          </p:cNvSpPr>
          <p:nvPr/>
        </p:nvSpPr>
        <p:spPr bwMode="auto">
          <a:xfrm>
            <a:off x="8178800" y="3708400"/>
            <a:ext cx="2286000" cy="2095500"/>
          </a:xfrm>
          <a:prstGeom prst="rect">
            <a:avLst/>
          </a:prstGeom>
          <a:noFill/>
          <a:ln>
            <a:noFill/>
          </a:ln>
          <a:effectLst>
            <a:outerShdw blurRad="12700" dist="63500" dir="2700000" algn="ctr" rotWithShape="0">
              <a:srgbClr val="FFFFFF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5000"/>
              </a:lnSpc>
              <a:defRPr/>
            </a:pPr>
            <a:r>
              <a:rPr lang="en-US" sz="10300" dirty="0" smtClean="0">
                <a:solidFill>
                  <a:srgbClr val="282828"/>
                </a:solidFill>
                <a:latin typeface="Daniel Black" charset="0"/>
                <a:ea typeface="ＭＳ Ｐゴシック" charset="0"/>
                <a:cs typeface="Daniel Black" charset="0"/>
                <a:sym typeface="Daniel Black" charset="0"/>
              </a:rPr>
              <a:t>1</a:t>
            </a:r>
            <a:endParaRPr lang="en-US" sz="10300" dirty="0">
              <a:solidFill>
                <a:srgbClr val="282828"/>
              </a:solidFill>
              <a:latin typeface="Daniel Black" charset="0"/>
              <a:ea typeface="ＭＳ Ｐゴシック" charset="0"/>
              <a:cs typeface="Daniel Black" charset="0"/>
              <a:sym typeface="Daniel Black" charset="0"/>
            </a:endParaRP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2235200" y="5143500"/>
            <a:ext cx="5109368" cy="10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4800" dirty="0" smtClean="0">
                <a:solidFill>
                  <a:srgbClr val="F07400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Cloud, Now.</a:t>
            </a:r>
            <a:endParaRPr lang="en-US" sz="4800" dirty="0">
              <a:solidFill>
                <a:srgbClr val="F07400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1344182">
            <a:off x="4010953" y="5524842"/>
            <a:ext cx="3111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7400"/>
                </a:solidFill>
                <a:latin typeface="Daniel" panose="020B0500000000000000" pitchFamily="34" charset="0"/>
              </a:rPr>
              <a:t>_</a:t>
            </a:r>
            <a:endParaRPr lang="en-US" dirty="0">
              <a:solidFill>
                <a:srgbClr val="F0740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409075"/>
      </p:ext>
    </p:extLst>
  </p:cSld>
  <p:clrMapOvr>
    <a:masterClrMapping/>
  </p:clrMapOvr>
  <p:transition spd="med" advClick="0">
    <p:circl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Networking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057275" y="1447800"/>
            <a:ext cx="9331325" cy="228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Route 53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DNS 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Reliable and cost effective way to route web users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  <a:hlinkClick r:id="rId3"/>
              </a:rPr>
              <a:t>www.parivedasolutions.com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-&gt; 64.5.52.124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1057275" y="6424264"/>
            <a:ext cx="9882768" cy="331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F07400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Direct Connect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Dedicated network connection: on-premises to AWS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Private connectivity between AWS and your datacenter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Lowers bandwidth costs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Connection exists outside of ISP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Good for large datasets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Worldwide Direct Connect locations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1" name="Picture 10" descr="Route-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5" y="1295400"/>
            <a:ext cx="731520" cy="731520"/>
          </a:xfrm>
          <a:prstGeom prst="rect">
            <a:avLst/>
          </a:prstGeom>
        </p:spPr>
      </p:pic>
      <p:pic>
        <p:nvPicPr>
          <p:cNvPr id="12" name="Picture 11" descr="Direct-Connec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5" y="6248400"/>
            <a:ext cx="731520" cy="731520"/>
          </a:xfrm>
          <a:prstGeom prst="rect">
            <a:avLst/>
          </a:prstGeom>
        </p:spPr>
      </p:pic>
      <p:pic>
        <p:nvPicPr>
          <p:cNvPr id="3074" name="Picture 2" descr="http://1.bp.blogspot.com/-zvCtvaO1Rcc/UF8ftSDajII/AAAAAAAAAmw/6Df7Egs3Vp4/s1600/Amazon+Route+53+DNS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4"/>
          <a:stretch/>
        </p:blipFill>
        <p:spPr bwMode="auto">
          <a:xfrm>
            <a:off x="3077659" y="3581400"/>
            <a:ext cx="683995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Application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7" name="Picture 6" descr="ElasticCache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7472525"/>
            <a:ext cx="731520" cy="731520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1117727" y="7567862"/>
            <a:ext cx="565442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ElastiCache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In-memory cache in the cloud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Deploy, operate, and scale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Memcache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or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Redis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9" name="Rectangle 4"/>
          <p:cNvSpPr>
            <a:spLocks/>
          </p:cNvSpPr>
          <p:nvPr/>
        </p:nvSpPr>
        <p:spPr bwMode="auto">
          <a:xfrm>
            <a:off x="1118616" y="3122713"/>
            <a:ext cx="11739880" cy="203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 Workflow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Blip>
                <a:blip r:embed="rId4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Task coordination and state management 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Execution of activities that can run asynchronously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Coordinate, audit, and scale applications across multiple machines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11" name="Rectangle 4"/>
          <p:cNvSpPr>
            <a:spLocks/>
          </p:cNvSpPr>
          <p:nvPr/>
        </p:nvSpPr>
        <p:spPr bwMode="auto">
          <a:xfrm>
            <a:off x="1117727" y="1375586"/>
            <a:ext cx="10759821" cy="162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CloudFront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Content delivery 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4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Store data in AWS, create distribution, use distribution URL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3" name="Picture 12" descr="CloudFront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325630"/>
            <a:ext cx="731520" cy="731520"/>
          </a:xfrm>
          <a:prstGeom prst="rect">
            <a:avLst/>
          </a:prstGeom>
        </p:spPr>
      </p:pic>
      <p:pic>
        <p:nvPicPr>
          <p:cNvPr id="14" name="Picture 13" descr="SWF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996160"/>
            <a:ext cx="731520" cy="731520"/>
          </a:xfrm>
          <a:prstGeom prst="rect">
            <a:avLst/>
          </a:prstGeom>
        </p:spPr>
      </p:pic>
      <p:pic>
        <p:nvPicPr>
          <p:cNvPr id="4098" name="Picture 2" descr="Sample Workflow Overvie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5144408"/>
            <a:ext cx="5617528" cy="235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3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Application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10" name="Rectangle 4"/>
          <p:cNvSpPr>
            <a:spLocks/>
          </p:cNvSpPr>
          <p:nvPr/>
        </p:nvSpPr>
        <p:spPr bwMode="auto">
          <a:xfrm>
            <a:off x="1163638" y="1485900"/>
            <a:ext cx="10668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Transcoder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Media transcoder in the cloud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Convert media files to be compatible with other devices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Upload source media file and convert to deliverable types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No up-front hardware investment for expensive workflows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u="sng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No expensive transcoding software required!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12" name="Rectangle 4"/>
          <p:cNvSpPr>
            <a:spLocks/>
          </p:cNvSpPr>
          <p:nvPr/>
        </p:nvSpPr>
        <p:spPr bwMode="auto">
          <a:xfrm>
            <a:off x="1163638" y="7543800"/>
            <a:ext cx="11769470" cy="191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Login and Pay with Amazon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Flexible API to allow authentication and payments through Amazon 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Set of widgets and APIs to integrate with backend systems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Reduce registration friction – use existing Amazon account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6" name="Picture 15" descr="TransCoder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2" y="1371600"/>
            <a:ext cx="731520" cy="731520"/>
          </a:xfrm>
          <a:prstGeom prst="rect">
            <a:avLst/>
          </a:prstGeom>
        </p:spPr>
      </p:pic>
      <p:pic>
        <p:nvPicPr>
          <p:cNvPr id="2050" name="Picture 2" descr="http://www.baltimorenewsjournal.com/wp-content/uploads/2013/10/Amazon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71" y="7421373"/>
            <a:ext cx="752081" cy="75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dn-ak.f.st-hatena.com/images/fotolife/c/con_mame/20130129/201301292353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38" y="4495800"/>
            <a:ext cx="4724400" cy="291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6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ultiply 6"/>
          <p:cNvSpPr/>
          <p:nvPr/>
        </p:nvSpPr>
        <p:spPr bwMode="auto">
          <a:xfrm>
            <a:off x="9960152" y="7480518"/>
            <a:ext cx="2525395" cy="2273082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Application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48080" y="6705600"/>
            <a:ext cx="93313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AppStream</a:t>
            </a:r>
            <a:r>
              <a:rPr lang="en-US" sz="4000" dirty="0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– New!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Stream resource intensive applications and games from the cloud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Deploy application to AWS infrastructure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Stream output to mass-market devices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Stream all or parts of your application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7" name="Picture 16" descr="CloudFront-Streaming-Distribution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2" y="6617208"/>
            <a:ext cx="731520" cy="731520"/>
          </a:xfrm>
          <a:prstGeom prst="rect">
            <a:avLst/>
          </a:prstGeom>
        </p:spPr>
      </p:pic>
      <p:sp>
        <p:nvSpPr>
          <p:cNvPr id="18" name="Rectangle 4"/>
          <p:cNvSpPr>
            <a:spLocks/>
          </p:cNvSpPr>
          <p:nvPr/>
        </p:nvSpPr>
        <p:spPr bwMode="auto">
          <a:xfrm>
            <a:off x="1148080" y="1439453"/>
            <a:ext cx="1183132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8080B9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 Search</a:t>
            </a:r>
            <a:endParaRPr lang="en-US" sz="3000" dirty="0" smtClean="0">
              <a:solidFill>
                <a:srgbClr val="8080B9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Easily set-up, manage, and scale a search solution for your website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JSON – Search Data Format results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Search large data collections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Websites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Documents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Forum Posts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9" name="Picture 18" descr="CloudSearch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2" y="1371600"/>
            <a:ext cx="731520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003" y="3581400"/>
            <a:ext cx="5341847" cy="2717564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12198722"/>
              </p:ext>
            </p:extLst>
          </p:nvPr>
        </p:nvGraphicFramePr>
        <p:xfrm>
          <a:off x="558800" y="4419599"/>
          <a:ext cx="6544734" cy="2590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98850" y="7709118"/>
            <a:ext cx="304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Daniel" panose="020B0500000000000000" pitchFamily="34" charset="0"/>
              </a:rPr>
              <a:t>Rich User </a:t>
            </a:r>
            <a:r>
              <a:rPr lang="en-US" sz="2800" dirty="0">
                <a:latin typeface="Daniel" panose="020B0500000000000000" pitchFamily="34" charset="0"/>
              </a:rPr>
              <a:t>E</a:t>
            </a:r>
            <a:r>
              <a:rPr lang="en-US" sz="2800" dirty="0" smtClean="0">
                <a:latin typeface="Daniel" panose="020B0500000000000000" pitchFamily="34" charset="0"/>
              </a:rPr>
              <a:t>xperience </a:t>
            </a:r>
          </a:p>
          <a:p>
            <a:r>
              <a:rPr lang="en-US" sz="2800" dirty="0" smtClean="0">
                <a:latin typeface="Daniel" panose="020B0500000000000000" pitchFamily="34" charset="0"/>
              </a:rPr>
              <a:t>vs. </a:t>
            </a:r>
          </a:p>
          <a:p>
            <a:r>
              <a:rPr lang="en-US" sz="2800" dirty="0" smtClean="0">
                <a:latin typeface="Daniel" panose="020B0500000000000000" pitchFamily="34" charset="0"/>
              </a:rPr>
              <a:t>Wide Audience</a:t>
            </a:r>
            <a:endParaRPr lang="en-US" sz="2800" dirty="0"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2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Data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8" name="Picture 7" descr="RedShi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0" y="4267200"/>
            <a:ext cx="731520" cy="731520"/>
          </a:xfrm>
          <a:prstGeom prst="rect">
            <a:avLst/>
          </a:prstGeom>
        </p:spPr>
      </p:pic>
      <p:sp>
        <p:nvSpPr>
          <p:cNvPr id="12" name="Rectangle 11"/>
          <p:cNvSpPr>
            <a:spLocks/>
          </p:cNvSpPr>
          <p:nvPr/>
        </p:nvSpPr>
        <p:spPr bwMode="auto">
          <a:xfrm>
            <a:off x="1168400" y="4408684"/>
            <a:ext cx="11575336" cy="35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5294CF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Redshift</a:t>
            </a:r>
            <a:endParaRPr lang="en-US" sz="3000" dirty="0" smtClean="0">
              <a:solidFill>
                <a:srgbClr val="5294CF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Data Warehouse Service – </a:t>
            </a:r>
            <a:r>
              <a:rPr lang="en-US" sz="2000" dirty="0" smtClean="0">
                <a:solidFill>
                  <a:schemeClr val="tx1"/>
                </a:solidFill>
                <a:latin typeface="Daniel" panose="020B0500000000000000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1/10 the cost of traditional data warehouse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Easily and rapidly analyze Petabytes of data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Compatible with popular BI tools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Columnar Storage – automatically stores columns in data blocks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Optimized for analytical queries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Reduces overall disk I/O 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8037059"/>
            <a:ext cx="5933333" cy="1066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8001000"/>
            <a:ext cx="6304460" cy="11107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5200" y="8418059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Daniel" panose="020B0500000000000000" pitchFamily="34" charset="0"/>
              </a:rPr>
              <a:t>=&gt;</a:t>
            </a:r>
            <a:endParaRPr lang="en-US" sz="2800" dirty="0">
              <a:latin typeface="Daniel" panose="020B0500000000000000" pitchFamily="34" charset="0"/>
            </a:endParaRPr>
          </a:p>
        </p:txBody>
      </p:sp>
      <p:pic>
        <p:nvPicPr>
          <p:cNvPr id="17" name="Picture 16" descr="R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00" y="1271712"/>
            <a:ext cx="731520" cy="731520"/>
          </a:xfrm>
          <a:prstGeom prst="rect">
            <a:avLst/>
          </a:prstGeom>
        </p:spPr>
      </p:pic>
      <p:sp>
        <p:nvSpPr>
          <p:cNvPr id="18" name="Rectangle 17"/>
          <p:cNvSpPr>
            <a:spLocks/>
          </p:cNvSpPr>
          <p:nvPr/>
        </p:nvSpPr>
        <p:spPr bwMode="auto">
          <a:xfrm>
            <a:off x="1168400" y="1372995"/>
            <a:ext cx="11256710" cy="292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5294CF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Relational Database Service (RDS)</a:t>
            </a:r>
            <a:endParaRPr lang="en-US" sz="3000" dirty="0" smtClean="0">
              <a:solidFill>
                <a:srgbClr val="5294CF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Managed relational database instances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Most traditional approach to data management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MySQL, Oracle, SQL Server,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PostgreSQL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on your own instance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Import existing application data to a new RDS instance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58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Data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10" name="Picture 9" descr="Simple-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5267711"/>
            <a:ext cx="731520" cy="731520"/>
          </a:xfrm>
          <a:prstGeom prst="rect">
            <a:avLst/>
          </a:prstGeom>
        </p:spPr>
      </p:pic>
      <p:sp>
        <p:nvSpPr>
          <p:cNvPr id="14" name="Rectangle 13"/>
          <p:cNvSpPr>
            <a:spLocks/>
          </p:cNvSpPr>
          <p:nvPr/>
        </p:nvSpPr>
        <p:spPr bwMode="auto">
          <a:xfrm>
            <a:off x="1244600" y="5348744"/>
            <a:ext cx="10545446" cy="25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5294CF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SimpleDB</a:t>
            </a:r>
            <a:endParaRPr lang="en-US" sz="3000" dirty="0" smtClean="0">
              <a:solidFill>
                <a:srgbClr val="5294CF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Non-relational data store – “Spreadsheet in the cloud”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Web services interface to create, store, and query data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Automatic indexing – good for smaller workloads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Key/Value pairs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1800" dirty="0">
                <a:solidFill>
                  <a:srgbClr val="5294CF"/>
                </a:solidFill>
                <a:latin typeface="Lucida Console" panose="020B0609040504020204" pitchFamily="49" charset="0"/>
                <a:ea typeface="MS PGothic" panose="020B0600070205080204" pitchFamily="34" charset="-128"/>
                <a:sym typeface="Daniel" panose="020B0500000000000000" pitchFamily="34" charset="0"/>
              </a:rPr>
              <a:t>PUT (item, 123), (First name, Bob</a:t>
            </a:r>
            <a:r>
              <a:rPr lang="en-US" sz="1800" dirty="0" smtClean="0">
                <a:solidFill>
                  <a:srgbClr val="5294CF"/>
                </a:solidFill>
                <a:latin typeface="Lucida Console" panose="020B0609040504020204" pitchFamily="49" charset="0"/>
                <a:ea typeface="MS PGothic" panose="020B0600070205080204" pitchFamily="34" charset="-128"/>
                <a:sym typeface="Daniel" panose="020B0500000000000000" pitchFamily="34" charset="0"/>
              </a:rPr>
              <a:t>),…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934" y="8039295"/>
            <a:ext cx="8314286" cy="1561905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1233424" y="1298448"/>
            <a:ext cx="11562443" cy="285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5294CF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DynamoDB</a:t>
            </a:r>
            <a:endParaRPr lang="en-US" sz="3000" dirty="0" smtClean="0">
              <a:solidFill>
                <a:srgbClr val="5294CF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NoSQL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Database 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Predictable performance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3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 scaling with Dynamic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DynamoDB</a:t>
            </a:r>
            <a:endParaRPr lang="en-US" sz="3000" dirty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5" name="Picture 14" descr="DynamoD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219200"/>
            <a:ext cx="731520" cy="731520"/>
          </a:xfrm>
          <a:prstGeom prst="rect">
            <a:avLst/>
          </a:prstGeom>
        </p:spPr>
      </p:pic>
      <p:pic>
        <p:nvPicPr>
          <p:cNvPr id="16" name="Picture 2" descr="Dynamic DynamoDB p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503" y="3247207"/>
            <a:ext cx="4681410" cy="21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can butt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74"/>
          <a:stretch/>
        </p:blipFill>
        <p:spPr bwMode="auto">
          <a:xfrm>
            <a:off x="1244600" y="3376937"/>
            <a:ext cx="5383212" cy="18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9856725">
            <a:off x="10475757" y="6544328"/>
            <a:ext cx="232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94CF"/>
                </a:solidFill>
                <a:latin typeface="Daniel" panose="020B0500000000000000" pitchFamily="34" charset="0"/>
              </a:rPr>
              <a:t>Simple and Flexible</a:t>
            </a:r>
            <a:endParaRPr lang="en-US" sz="2000" dirty="0">
              <a:solidFill>
                <a:srgbClr val="5294CF"/>
              </a:solidFill>
              <a:latin typeface="Daniel" panose="020B0500000000000000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500004">
            <a:off x="5379840" y="1539315"/>
            <a:ext cx="2325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5294CF"/>
                </a:solidFill>
                <a:latin typeface="Daniel" panose="020B0500000000000000" pitchFamily="34" charset="0"/>
              </a:rPr>
              <a:t>Scalable and </a:t>
            </a:r>
            <a:r>
              <a:rPr lang="en-US" sz="2000" dirty="0" err="1" smtClean="0">
                <a:solidFill>
                  <a:srgbClr val="5294CF"/>
                </a:solidFill>
                <a:latin typeface="Daniel" panose="020B0500000000000000" pitchFamily="34" charset="0"/>
              </a:rPr>
              <a:t>Performant</a:t>
            </a:r>
            <a:endParaRPr lang="en-US" sz="2000" dirty="0">
              <a:solidFill>
                <a:srgbClr val="5294CF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4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Analytics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209675" y="1454011"/>
            <a:ext cx="9331325" cy="228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Map Reduce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Managed data processing using Hadoop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Analyze data across multiple data stores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Add and remove capacity at any time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209675" y="3755366"/>
            <a:ext cx="10515600" cy="28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Data Pipeline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Move data between AWS compute and storage services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Create complex data processing workflows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Scheduling, execution, and retry logic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Connect to on-premises data sources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Automated reporting, analysis, and logging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9" name="Picture 8" descr="DataPip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3755366"/>
            <a:ext cx="731520" cy="731520"/>
          </a:xfrm>
          <a:prstGeom prst="rect">
            <a:avLst/>
          </a:prstGeom>
        </p:spPr>
      </p:pic>
      <p:pic>
        <p:nvPicPr>
          <p:cNvPr id="12" name="Picture 11" descr="Elastic-MapReduce-EMR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CEF7A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371600"/>
            <a:ext cx="731520" cy="731520"/>
          </a:xfrm>
          <a:prstGeom prst="rect">
            <a:avLst/>
          </a:prstGeom>
        </p:spPr>
      </p:pic>
      <p:sp>
        <p:nvSpPr>
          <p:cNvPr id="13" name="Rectangle 12"/>
          <p:cNvSpPr>
            <a:spLocks/>
          </p:cNvSpPr>
          <p:nvPr/>
        </p:nvSpPr>
        <p:spPr bwMode="auto">
          <a:xfrm>
            <a:off x="1209675" y="6934200"/>
            <a:ext cx="9829800" cy="23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Kinesis – New!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Real-time processing of data streams at massive scale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Integrates with other AWS services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100+ TB/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hr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100,000+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sourcees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4" name="Picture 13" descr="nodeJ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6870652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3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Integration Services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68400" y="1446928"/>
            <a:ext cx="10515600" cy="160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DAA84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 Queue Service</a:t>
            </a:r>
            <a:endParaRPr lang="en-US" sz="2000" dirty="0" smtClean="0">
              <a:solidFill>
                <a:srgbClr val="DAA841"/>
              </a:solidFill>
              <a:latin typeface="Daniel" panose="020B0500000000000000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Fast, reliable, scalable, fully-managed queue 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Add messages to the queue to be processed later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168400" y="3224224"/>
            <a:ext cx="9982200" cy="332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DAA84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 Email Service</a:t>
            </a:r>
            <a:endParaRPr lang="en-US" sz="3000" dirty="0" smtClean="0">
              <a:solidFill>
                <a:srgbClr val="DAA84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Cost-effective outbound only email service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Same service Amazon.com uses for its customer base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Multiple email types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Transactional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Marketing messages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High-quality content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94815" y="6671412"/>
            <a:ext cx="11327385" cy="277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DAA84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Simple Notification Service</a:t>
            </a:r>
            <a:endParaRPr lang="en-US" sz="3000" dirty="0" smtClean="0">
              <a:solidFill>
                <a:srgbClr val="DAA84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Deliver notifications via SMS or Email to any HTTP endpoint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ush messages to mobile devices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iOS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Android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Kindle Fire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8" name="Picture 7" descr="SQ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383380"/>
            <a:ext cx="731520" cy="731520"/>
          </a:xfrm>
          <a:prstGeom prst="rect">
            <a:avLst/>
          </a:prstGeom>
        </p:spPr>
      </p:pic>
      <p:pic>
        <p:nvPicPr>
          <p:cNvPr id="9" name="Picture 8" descr="S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" y="6620056"/>
            <a:ext cx="731520" cy="731520"/>
          </a:xfrm>
          <a:prstGeom prst="rect">
            <a:avLst/>
          </a:prstGeom>
        </p:spPr>
      </p:pic>
      <p:pic>
        <p:nvPicPr>
          <p:cNvPr id="10" name="Picture 9" descr="S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" y="3166772"/>
            <a:ext cx="731520" cy="7315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54600" y="1564474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Daniel" panose="020B0500000000000000" pitchFamily="34" charset="0"/>
              </a:rPr>
              <a:t>(Application Messaging)</a:t>
            </a:r>
            <a:endParaRPr lang="en-US" sz="1800" dirty="0">
              <a:latin typeface="Daniel" panose="020B05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6000" y="335320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Daniel" panose="020B0500000000000000" pitchFamily="34" charset="0"/>
              </a:rPr>
              <a:t>(Customer Messaging)</a:t>
            </a:r>
            <a:endParaRPr lang="en-US" sz="1800" dirty="0">
              <a:latin typeface="Daniel" panose="020B05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5200" y="680115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Daniel" panose="020B0500000000000000" pitchFamily="34" charset="0"/>
              </a:rPr>
              <a:t>(Mobile Messaging)</a:t>
            </a:r>
            <a:endParaRPr lang="en-US" sz="1800" dirty="0"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28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1169416" y="1435148"/>
            <a:ext cx="9331325" cy="156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AWS Management Console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Access all AWS services in one place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Deploy applications and monitor health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AWS Account administration, billing, usage, etc.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5" name="Picture 4" descr="AWS-Management-Console.pn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59C3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371600"/>
            <a:ext cx="731520" cy="731520"/>
          </a:xfrm>
          <a:prstGeom prst="rect">
            <a:avLst/>
          </a:prstGeom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Deploy and Manage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800" y="3429000"/>
            <a:ext cx="9026842" cy="61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Deploy and Manage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244600" y="7503256"/>
            <a:ext cx="9829800" cy="186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 Formation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Create and manage a collection of AWS resources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Provision and update collections in a predictable way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One template – Many deployments (JSON </a:t>
            </a: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config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)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244600" y="5290816"/>
            <a:ext cx="9331325" cy="213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OpsWorks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err="1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DevOps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model and manage the entire application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Pre-built templates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Custom Chef recipes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244600" y="1513731"/>
            <a:ext cx="9331325" cy="385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Beanstalk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Deploy and manage applications in AWS</a:t>
            </a:r>
          </a:p>
          <a:p>
            <a:pPr algn="l" eaLnBrk="1" hangingPunct="1">
              <a:lnSpc>
                <a:spcPct val="95000"/>
              </a:lnSpc>
              <a:buSzPct val="77000"/>
              <a:buBlip>
                <a:blip r:embed="rId2"/>
              </a:buBlip>
            </a:pPr>
            <a:r>
              <a:rPr lang="en-US" sz="3000" dirty="0" err="1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PaaS</a:t>
            </a: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like – you still retain full 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control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You upload your application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Elastic Beanstalk will: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Provision capacity and load balancing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Configure auto scaling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Setup application health monitoring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9" name="Picture 8" descr="CloudForm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" y="7354999"/>
            <a:ext cx="731520" cy="731520"/>
          </a:xfrm>
          <a:prstGeom prst="rect">
            <a:avLst/>
          </a:prstGeom>
        </p:spPr>
      </p:pic>
      <p:pic>
        <p:nvPicPr>
          <p:cNvPr id="10" name="Picture 9" descr="Ops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" y="5181600"/>
            <a:ext cx="731520" cy="731520"/>
          </a:xfrm>
          <a:prstGeom prst="rect">
            <a:avLst/>
          </a:prstGeom>
        </p:spPr>
      </p:pic>
      <p:pic>
        <p:nvPicPr>
          <p:cNvPr id="11" name="Picture 10" descr="Elastic-Beanstal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6" y="141990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3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5600" smtClean="0">
                <a:latin typeface="CabinSketch Bold" panose="020B0803050202020004" pitchFamily="34" charset="0"/>
              </a:rPr>
              <a:t>Cloud computing is evolving from “experiment” to “enterprise must”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pic>
        <p:nvPicPr>
          <p:cNvPr id="65" name="Content Placeholder 64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022" y="2667000"/>
            <a:ext cx="11668756" cy="651109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74000">
                <a:srgbClr val="F07400">
                  <a:alpha val="80000"/>
                  <a:lumMod val="90000"/>
                  <a:lumOff val="10000"/>
                </a:srgbClr>
              </a:gs>
              <a:gs pos="83000">
                <a:srgbClr val="F07400">
                  <a:alpha val="60000"/>
                  <a:lumMod val="95000"/>
                  <a:lumOff val="5000"/>
                </a:srgbClr>
              </a:gs>
              <a:gs pos="100000">
                <a:srgbClr val="F07400">
                  <a:lumMod val="70000"/>
                  <a:lumOff val="30000"/>
                </a:srgbClr>
              </a:gs>
            </a:gsLst>
            <a:lin ang="13500000" scaled="1"/>
            <a:tileRect/>
          </a:gradFill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3071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661988" y="0"/>
            <a:ext cx="1167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80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Deploy and Manage</a:t>
            </a:r>
            <a:endParaRPr lang="en-US" sz="80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168400" y="1380696"/>
            <a:ext cx="10744200" cy="165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 Hardware Security Module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Protect sensitive data within the AWS platform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Used for rigorous contractual or regulatory requirements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Protect and store cryptographic keys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168399" y="3845656"/>
            <a:ext cx="11164889" cy="133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err="1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CloudTrail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Records AWS API calls and delivers logs to you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Identity, time, source IP, request parameters, and response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Increase visibility with inexpensive log storage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1168398" y="6311948"/>
            <a:ext cx="9331325" cy="283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759C3E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Cloud Watch</a:t>
            </a:r>
            <a:endParaRPr lang="en-US" sz="3000" dirty="0" smtClean="0">
              <a:solidFill>
                <a:srgbClr val="759C3E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Monitoring AWS cloud resources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Collect and track metrics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Gain usage </a:t>
            </a:r>
            <a:r>
              <a:rPr lang="en-US" sz="300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and billing insight</a:t>
            </a: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Enables quick response times to ensure uptime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Graphs and statistics built-in for any metric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11" name="Picture 10" descr="CloudW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6248400"/>
            <a:ext cx="731520" cy="862224"/>
          </a:xfrm>
          <a:prstGeom prst="rect">
            <a:avLst/>
          </a:prstGeom>
        </p:spPr>
      </p:pic>
      <p:pic>
        <p:nvPicPr>
          <p:cNvPr id="12" name="Picture 11" descr="IAM-Add-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1317148"/>
            <a:ext cx="731520" cy="73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96" y="3765510"/>
            <a:ext cx="600287" cy="724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5000" y="6132554"/>
            <a:ext cx="3812815" cy="19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/>
          </p:cNvSpPr>
          <p:nvPr/>
        </p:nvSpPr>
        <p:spPr bwMode="auto">
          <a:xfrm>
            <a:off x="0" y="0"/>
            <a:ext cx="1300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78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Access Control Services</a:t>
            </a:r>
            <a:endParaRPr lang="en-US" sz="78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244600" y="1403848"/>
            <a:ext cx="10210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Identity &amp; Access Management (IAM)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Securely control access to AWS services and resources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Create AWS users and groups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Assign permissions to users and groups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Compatible with Multi Factor Authentication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Assign temporary credentials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Works with 3</a:t>
            </a:r>
            <a:r>
              <a:rPr lang="en-US" sz="3000" baseline="30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rd</a:t>
            </a: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party Identity Providers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Active Directory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Google</a:t>
            </a:r>
          </a:p>
          <a:p>
            <a:pPr lvl="1"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Facebook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sp>
        <p:nvSpPr>
          <p:cNvPr id="6" name="Rectangle 4"/>
          <p:cNvSpPr>
            <a:spLocks/>
          </p:cNvSpPr>
          <p:nvPr/>
        </p:nvSpPr>
        <p:spPr bwMode="auto">
          <a:xfrm>
            <a:off x="1244600" y="7295099"/>
            <a:ext cx="11887200" cy="2063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82600" indent="-482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marL="0" indent="0" algn="l" eaLnBrk="1" hangingPunct="1">
              <a:lnSpc>
                <a:spcPct val="95000"/>
              </a:lnSpc>
              <a:buSzPct val="77000"/>
            </a:pPr>
            <a:r>
              <a:rPr lang="en-US" sz="4000" dirty="0" smtClean="0">
                <a:solidFill>
                  <a:srgbClr val="E15343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Login and Pay with Amazon</a:t>
            </a:r>
            <a:endParaRPr lang="en-US" sz="3000" dirty="0" smtClean="0">
              <a:solidFill>
                <a:srgbClr val="E15343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Flexible API to allow authentication and payments through Amazon 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Set of widgets and APIs to integrate with backend systems</a:t>
            </a:r>
          </a:p>
          <a:p>
            <a:pPr algn="l" eaLnBrk="1" hangingPunct="1">
              <a:lnSpc>
                <a:spcPct val="95000"/>
              </a:lnSpc>
              <a:buSzPct val="77000"/>
              <a:buFontTx/>
              <a:buBlip>
                <a:blip r:embed="rId2"/>
              </a:buBlip>
            </a:pPr>
            <a:r>
              <a:rPr lang="en-US" sz="3000" dirty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Reduce registration friction – use existing Amazon account</a:t>
            </a: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  <a:p>
            <a:pPr marL="0" indent="0" algn="l" eaLnBrk="1" hangingPunct="1">
              <a:lnSpc>
                <a:spcPct val="95000"/>
              </a:lnSpc>
              <a:buSzPct val="77000"/>
            </a:pPr>
            <a:endParaRPr lang="en-US" sz="3000" dirty="0" smtClean="0">
              <a:solidFill>
                <a:schemeClr val="tx1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  <p:pic>
        <p:nvPicPr>
          <p:cNvPr id="7" name="Picture 2" descr="http://www.baltimorenewsjournal.com/wp-content/uploads/2013/10/Amazon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6" y="7239000"/>
            <a:ext cx="752081" cy="75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AM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8" y="1295400"/>
            <a:ext cx="731520" cy="7315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045200" y="4915143"/>
            <a:ext cx="6019800" cy="2209313"/>
            <a:chOff x="6045200" y="4915143"/>
            <a:chExt cx="6019800" cy="22093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5200" y="4915143"/>
              <a:ext cx="6019800" cy="220931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 bwMode="auto">
            <a:xfrm>
              <a:off x="7493000" y="5257800"/>
              <a:ext cx="3200400" cy="1524000"/>
            </a:xfrm>
            <a:prstGeom prst="roundRect">
              <a:avLst/>
            </a:prstGeom>
            <a:noFill/>
            <a:ln w="19050">
              <a:solidFill>
                <a:srgbClr val="2D72B8"/>
              </a:solidFill>
            </a:ln>
            <a:effectLst/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 bwMode="auto">
            <a:xfrm>
              <a:off x="6883400" y="6019799"/>
              <a:ext cx="609600" cy="0"/>
            </a:xfrm>
            <a:prstGeom prst="line">
              <a:avLst/>
            </a:prstGeom>
            <a:ln w="28575">
              <a:solidFill>
                <a:srgbClr val="2D72B8"/>
              </a:solidFill>
            </a:ln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53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52" y="2895600"/>
            <a:ext cx="7438095" cy="662857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77800" y="1905000"/>
            <a:ext cx="13030200" cy="644525"/>
          </a:xfrm>
          <a:prstGeom prst="rect">
            <a:avLst/>
          </a:prstGeom>
        </p:spPr>
        <p:txBody>
          <a:bodyPr vert="horz"/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bin Sketch" panose="020B0503050202020004" pitchFamily="34" charset="0"/>
                <a:ea typeface="+mn-ea"/>
                <a:cs typeface="+mn-cs"/>
                <a:sym typeface="Gill Sans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bin Sketch" panose="020B0503050202020004" pitchFamily="34" charset="0"/>
                <a:ea typeface="+mn-ea"/>
                <a:cs typeface="+mn-cs"/>
                <a:sym typeface="Gill Sans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bin Sketch" panose="020B0503050202020004" pitchFamily="34" charset="0"/>
                <a:ea typeface="+mn-ea"/>
                <a:cs typeface="+mn-cs"/>
                <a:sym typeface="Gill Sans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bin Sketch" panose="020B0503050202020004" pitchFamily="34" charset="0"/>
                <a:ea typeface="+mn-ea"/>
                <a:cs typeface="+mn-cs"/>
                <a:sym typeface="Gill Sans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bin Sketch" panose="020B0503050202020004" pitchFamily="34" charset="0"/>
                <a:ea typeface="+mn-ea"/>
                <a:cs typeface="+mn-cs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685800" indent="-685800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kern="0" dirty="0" smtClean="0"/>
              <a:t>Load balanced, auto- scaling application with Amazon EC2</a:t>
            </a: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0" y="0"/>
            <a:ext cx="1300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7800" dirty="0" smtClean="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Putting it all together</a:t>
            </a:r>
            <a:endParaRPr lang="en-US" sz="7800" dirty="0">
              <a:solidFill>
                <a:schemeClr val="tx1"/>
              </a:solidFill>
              <a:latin typeface="CabinSketch Bold" panose="020B0803050202020004" pitchFamily="34" charset="0"/>
              <a:ea typeface="MS PGothic" panose="020B0600070205080204" pitchFamily="34" charset="-128"/>
              <a:sym typeface="CabinSketch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67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roup 14"/>
          <p:cNvGraphicFramePr>
            <a:graphicFrameLocks noGrp="1"/>
          </p:cNvGraphicFramePr>
          <p:nvPr>
            <p:extLst/>
          </p:nvPr>
        </p:nvGraphicFramePr>
        <p:xfrm>
          <a:off x="101600" y="1828800"/>
          <a:ext cx="12774168" cy="623620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2939868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3337072869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546335015"/>
                    </a:ext>
                  </a:extLst>
                </a:gridCol>
                <a:gridCol w="1453896">
                  <a:extLst>
                    <a:ext uri="{9D8B030D-6E8A-4147-A177-3AD203B41FA5}">
                      <a16:colId xmlns="" xmlns:a16="http://schemas.microsoft.com/office/drawing/2014/main" val="1841375686"/>
                    </a:ext>
                  </a:extLst>
                </a:gridCol>
                <a:gridCol w="1453896"/>
                <a:gridCol w="1453896"/>
                <a:gridCol w="1453896"/>
                <a:gridCol w="1453896"/>
                <a:gridCol w="1453896"/>
              </a:tblGrid>
              <a:tr h="639763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abin Sketch" panose="020B0503050202020004" pitchFamily="34" charset="0"/>
                        <a:ea typeface="ヒラギノ角ゴ ProN W3" charset="-128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anchor="ctr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Compute Services</a:t>
                      </a:r>
                    </a:p>
                  </a:txBody>
                  <a:tcPr marL="0" marR="0" marT="0" marB="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Storage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Networking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Application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Data &amp;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Analytics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Integration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Deployment &amp; Management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07400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 Access Control Services</a:t>
                      </a:r>
                    </a:p>
                  </a:txBody>
                  <a:tcPr marL="0" marR="0" marT="0" marB="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5420331"/>
                  </a:ext>
                </a:extLst>
              </a:tr>
              <a:tr h="1482725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AD0FF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Primitive Service Offering</a:t>
                      </a:r>
                    </a:p>
                  </a:txBody>
                  <a:tcPr marL="63500" marR="63500" marT="63500" marB="63500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Elastic Compute Cloud (EC2)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Auto-Scaling</a:t>
                      </a:r>
                      <a:b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</a:b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(Requires Existing AMI)</a:t>
                      </a:r>
                    </a:p>
                  </a:txBody>
                  <a:tcPr marL="63500" marR="63500" marT="63500" marB="6350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Glacier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Import /Export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Storage Gateway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Virtual Private Cloud (VPC)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Elastic Load Balancing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Route 53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Direct Connect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N/A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N/A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N/A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 Hardware Security Module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Identity &amp; Access Mgmt.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91807581"/>
                  </a:ext>
                </a:extLst>
              </a:tr>
              <a:tr h="1482725">
                <a:tc>
                  <a:txBody>
                    <a:bodyPr/>
                    <a:lstStyle>
                      <a:lvl1pPr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AD0FF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sym typeface="Daniel Bold" panose="020B0800000000000000" pitchFamily="34" charset="0"/>
                        </a:rPr>
                        <a:t>Managed Service Offering</a:t>
                      </a:r>
                    </a:p>
                  </a:txBody>
                  <a:tcPr marL="63500" marR="63500" marT="63500" marB="63500" horzOverflow="overflow">
                    <a:lnL>
                      <a:noFill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Work Spaces</a:t>
                      </a:r>
                    </a:p>
                  </a:txBody>
                  <a:tcPr marL="63500" marR="63500" marT="63500" marB="6350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Elastic Block Store 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Storage Service (S3)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" panose="020B0500000000000000" pitchFamily="34" charset="0"/>
                      </a:endParaRP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1pPr>
                      <a:lvl2pPr marL="742950" indent="-28575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2pPr>
                      <a:lvl3pPr marL="11430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3pPr>
                      <a:lvl4pPr marL="16002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4pPr>
                      <a:lvl5pPr marL="2057400" indent="-228600" eaLnBrk="0" hangingPunct="0"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2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-128"/>
                          <a:sym typeface="Gill Sans" charset="0"/>
                        </a:defRPr>
                      </a:lvl9pPr>
                    </a:lstStyle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" panose="020B0500000000000000" pitchFamily="34" charset="0"/>
                        </a:rPr>
                        <a:t>N/A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AppStream</a:t>
                      </a: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CloudFront</a:t>
                      </a: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 (Content Delivery)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ElastiCache</a:t>
                      </a: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 Search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Elastic Transcoder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Workflow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Login and Pay with Amazon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Relational Database Service 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DynamoDB</a:t>
                      </a: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Redshift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Elastic Map Reduce 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Kinesis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Data Pipeline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DB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Queue Service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Email Service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Simple Notification Service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AWS Mgmt. Console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CloudTrail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 Watch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Elastic Beanstalk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Cloud Formation</a:t>
                      </a:r>
                    </a:p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OpsWorks</a:t>
                      </a:r>
                      <a:endParaRPr kumimoji="0" lang="en-US" sz="17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bin Sketch" panose="020B0503050202020004" pitchFamily="34" charset="0"/>
                        <a:ea typeface="ヒラギノ角ゴ ProN W3" charset="-128"/>
                        <a:cs typeface="+mn-cs"/>
                        <a:sym typeface="Daniel Bold" panose="020B0800000000000000" pitchFamily="34" charset="0"/>
                      </a:endParaRP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66688" marR="0" lvl="0" indent="-166688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sz="17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bin Sketch" panose="020B0503050202020004" pitchFamily="34" charset="0"/>
                          <a:ea typeface="ヒラギノ角ゴ ProN W3" charset="-128"/>
                          <a:cs typeface="+mn-cs"/>
                          <a:sym typeface="Daniel Bold" panose="020B0800000000000000" pitchFamily="34" charset="0"/>
                        </a:rPr>
                        <a:t>Login and Pay with Amazon</a:t>
                      </a:r>
                    </a:p>
                  </a:txBody>
                  <a:tcPr marL="63500" marR="63500" marT="63500" marB="635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1963706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Web Services</a:t>
            </a:r>
            <a:endParaRPr lang="en-US" dirty="0"/>
          </a:p>
        </p:txBody>
      </p:sp>
      <p:pic>
        <p:nvPicPr>
          <p:cNvPr id="5" name="Picture 14" descr="http://setiquest.org/wiki/images/f/f1/AWS_LOGO_RGB_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554" y="8305800"/>
            <a:ext cx="3141829" cy="127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4"/>
            <a:ext cx="11703050" cy="8524875"/>
          </a:xfrm>
        </p:spPr>
        <p:txBody>
          <a:bodyPr anchor="ctr"/>
          <a:lstStyle/>
          <a:p>
            <a:r>
              <a:rPr lang="en-US" sz="7200" dirty="0" smtClean="0">
                <a:latin typeface="CabinSketch Bold" panose="020B0803050202020004" pitchFamily="34" charset="0"/>
              </a:rPr>
              <a:t>The cloud lets you focus on what </a:t>
            </a:r>
            <a:r>
              <a:rPr lang="en-US" sz="7200" dirty="0" smtClean="0">
                <a:solidFill>
                  <a:srgbClr val="5294CF"/>
                </a:solidFill>
                <a:latin typeface="CabinSketch Bold" panose="020B0803050202020004" pitchFamily="34" charset="0"/>
              </a:rPr>
              <a:t>differentiates</a:t>
            </a:r>
            <a:r>
              <a:rPr lang="en-US" sz="7200" dirty="0" smtClean="0">
                <a:latin typeface="CabinSketch Bold" panose="020B0803050202020004" pitchFamily="34" charset="0"/>
              </a:rPr>
              <a:t> you in the marketplace.</a:t>
            </a:r>
            <a:endParaRPr lang="en-US" sz="7200" dirty="0">
              <a:latin typeface="CabinSketch Bold" panose="020B08030502020200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9713776">
            <a:off x="7662710" y="6321384"/>
            <a:ext cx="5943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7400"/>
                </a:solidFill>
                <a:latin typeface="Daniel" panose="020B0500000000000000" pitchFamily="34" charset="0"/>
              </a:rPr>
              <a:t>Not, servers, networking, real-estate, etc.</a:t>
            </a:r>
            <a:endParaRPr lang="en-US" dirty="0">
              <a:solidFill>
                <a:srgbClr val="F07400"/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58900" y="3429000"/>
            <a:ext cx="62484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r" eaLnBrk="1" hangingPunct="1">
              <a:lnSpc>
                <a:spcPct val="125000"/>
              </a:lnSpc>
            </a:pPr>
            <a:r>
              <a:rPr lang="en-US" sz="11400">
                <a:solidFill>
                  <a:schemeClr val="tx1"/>
                </a:solidFill>
                <a:latin typeface="CabinSketch Bold" panose="020B0803050202020004" pitchFamily="34" charset="0"/>
                <a:ea typeface="MS PGothic" panose="020B0600070205080204" pitchFamily="34" charset="-128"/>
                <a:sym typeface="CabinSketch Bold" panose="020B0803050202020004" pitchFamily="34" charset="0"/>
              </a:rPr>
              <a:t>CHAPTER</a:t>
            </a:r>
          </a:p>
        </p:txBody>
      </p:sp>
      <p:pic>
        <p:nvPicPr>
          <p:cNvPr id="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863" y="3505200"/>
            <a:ext cx="469900" cy="26543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521075"/>
            <a:ext cx="2806700" cy="2667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0" y="3282950"/>
            <a:ext cx="279400" cy="25908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5589588"/>
            <a:ext cx="3149600" cy="4445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3467100"/>
            <a:ext cx="2755900" cy="2489200"/>
          </a:xfrm>
          <a:prstGeom prst="rect">
            <a:avLst/>
          </a:prstGeom>
          <a:noFill/>
          <a:ln>
            <a:noFill/>
          </a:ln>
          <a:effectLst>
            <a:outerShdw blurRad="101600" dist="63500" dir="2700000" algn="ctr" rotWithShape="0">
              <a:schemeClr val="bg2">
                <a:alpha val="9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/>
          </p:cNvSpPr>
          <p:nvPr/>
        </p:nvSpPr>
        <p:spPr bwMode="auto">
          <a:xfrm>
            <a:off x="8178800" y="3708400"/>
            <a:ext cx="2286000" cy="2095500"/>
          </a:xfrm>
          <a:prstGeom prst="rect">
            <a:avLst/>
          </a:prstGeom>
          <a:noFill/>
          <a:ln>
            <a:noFill/>
          </a:ln>
          <a:effectLst>
            <a:outerShdw blurRad="12700" dist="63500" dir="2700000" algn="ctr" rotWithShape="0">
              <a:srgbClr val="FFFFFF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5000"/>
              </a:lnSpc>
              <a:defRPr/>
            </a:pPr>
            <a:r>
              <a:rPr lang="en-US" sz="10300" dirty="0">
                <a:solidFill>
                  <a:srgbClr val="282828"/>
                </a:solidFill>
                <a:latin typeface="Daniel Black" charset="0"/>
                <a:ea typeface="ＭＳ Ｐゴシック" charset="0"/>
                <a:cs typeface="Daniel Black" charset="0"/>
                <a:sym typeface="Daniel Black" charset="0"/>
              </a:rPr>
              <a:t>3</a:t>
            </a:r>
          </a:p>
        </p:txBody>
      </p:sp>
      <p:sp>
        <p:nvSpPr>
          <p:cNvPr id="9" name="Rectangle 2"/>
          <p:cNvSpPr>
            <a:spLocks/>
          </p:cNvSpPr>
          <p:nvPr/>
        </p:nvSpPr>
        <p:spPr bwMode="auto">
          <a:xfrm>
            <a:off x="2159000" y="5124087"/>
            <a:ext cx="5181600" cy="103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sz="4800" dirty="0" smtClean="0">
                <a:solidFill>
                  <a:srgbClr val="F07400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AWS </a:t>
            </a:r>
            <a:r>
              <a:rPr lang="en-US" sz="4800" dirty="0" smtClean="0">
                <a:solidFill>
                  <a:schemeClr val="tx1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vs.</a:t>
            </a:r>
            <a:r>
              <a:rPr lang="en-US" sz="4800" dirty="0" smtClean="0">
                <a:solidFill>
                  <a:srgbClr val="F07400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 </a:t>
            </a:r>
            <a:r>
              <a:rPr lang="en-US" sz="4800" dirty="0" smtClean="0">
                <a:solidFill>
                  <a:srgbClr val="00B0F0"/>
                </a:solidFill>
                <a:latin typeface="Cabin Sketch" panose="020B0503050202020004" pitchFamily="34" charset="0"/>
                <a:ea typeface="MS PGothic" panose="020B0600070205080204" pitchFamily="34" charset="-128"/>
                <a:sym typeface="Daniel" panose="020B0500000000000000" pitchFamily="34" charset="0"/>
              </a:rPr>
              <a:t>Azure</a:t>
            </a:r>
            <a:endParaRPr lang="en-US" sz="4800" dirty="0">
              <a:solidFill>
                <a:srgbClr val="00B0F0"/>
              </a:solidFill>
              <a:latin typeface="Cabin Sketch" panose="020B0503050202020004" pitchFamily="34" charset="0"/>
              <a:ea typeface="MS PGothic" panose="020B0600070205080204" pitchFamily="34" charset="-128"/>
              <a:sym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49419"/>
      </p:ext>
    </p:extLst>
  </p:cSld>
  <p:clrMapOvr>
    <a:masterClrMapping/>
  </p:clrMapOvr>
  <p:transition spd="med" advClick="0">
    <p:circl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5600" smtClean="0">
                <a:latin typeface="CabinSketch Bold" panose="020B0803050202020004" pitchFamily="34" charset="0"/>
              </a:rPr>
              <a:t>Sidebar:  What is cloud computing?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pic>
        <p:nvPicPr>
          <p:cNvPr id="4" name="Picture 6" descr="http://img.myconfinedspace.com/wp-content/uploads/2007/01/backbone-patching.jpg"/>
          <p:cNvPicPr>
            <a:picLocks noGrp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0"/>
          <a:stretch/>
        </p:blipFill>
        <p:spPr bwMode="auto">
          <a:xfrm>
            <a:off x="711199" y="2209800"/>
            <a:ext cx="484632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 flipH="1">
            <a:off x="1707069" y="1447800"/>
            <a:ext cx="2854580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Turn This…</a:t>
            </a:r>
            <a:endParaRPr lang="en-US" sz="4000" b="1" dirty="0">
              <a:solidFill>
                <a:schemeClr val="tx1"/>
              </a:solidFill>
              <a:latin typeface="CabinSketch Bold" panose="020B08030502020200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8443150" y="1447800"/>
            <a:ext cx="2854580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…Into This</a:t>
            </a:r>
            <a:endParaRPr lang="en-US" sz="4000" b="1" dirty="0">
              <a:solidFill>
                <a:schemeClr val="tx1"/>
              </a:solidFill>
              <a:latin typeface="CabinSketch Bold" panose="020B0803050202020004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http://www.datacenterknowledge.com/wp-content/uploads/2011/06/amazon-perdix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2209800"/>
            <a:ext cx="484632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7030" y="3483123"/>
            <a:ext cx="1066892" cy="609653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47" t="14382" r="22210" b="13708"/>
          <a:stretch/>
        </p:blipFill>
        <p:spPr>
          <a:xfrm>
            <a:off x="711199" y="6147849"/>
            <a:ext cx="4846320" cy="310896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 flipH="1">
            <a:off x="1076959" y="5175440"/>
            <a:ext cx="4114800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And Apps Here…</a:t>
            </a:r>
            <a:endParaRPr lang="en-US" sz="4000" b="1" dirty="0">
              <a:solidFill>
                <a:schemeClr val="tx1"/>
              </a:solidFill>
              <a:latin typeface="CabinSketch Bold" panose="020B0803050202020004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LineDrawing trans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11" t="2281" r="6211" b="3684"/>
          <a:stretch/>
        </p:blipFill>
        <p:spPr>
          <a:xfrm>
            <a:off x="7447280" y="6123787"/>
            <a:ext cx="4846320" cy="310896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 flipH="1">
            <a:off x="7813040" y="5222875"/>
            <a:ext cx="4114800" cy="975360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F07400"/>
                </a:solidFill>
                <a:latin typeface="CabinSketch Bold" panose="020B0803050202020004" pitchFamily="34" charset="0"/>
                <a:ea typeface="Segoe UI" pitchFamily="34" charset="0"/>
                <a:cs typeface="Segoe UI" pitchFamily="34" charset="0"/>
              </a:rPr>
              <a:t>…Into Apps Here</a:t>
            </a:r>
            <a:endParaRPr lang="en-US" sz="4000" b="1" dirty="0">
              <a:solidFill>
                <a:schemeClr val="tx1"/>
              </a:solidFill>
              <a:latin typeface="CabinSketch Bold" panose="020B0803050202020004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 trans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7030" y="7397502"/>
            <a:ext cx="1066892" cy="609653"/>
          </a:xfrm>
          <a:prstGeom prst="rect">
            <a:avLst/>
          </a:prstGeom>
        </p:spPr>
      </p:pic>
      <p:pic>
        <p:nvPicPr>
          <p:cNvPr id="17" name="Picture 14" descr="http://setiquest.org/wiki/images/f/f1/AWS_LOGO_RGB_300px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 tran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1386">
            <a:off x="9634644" y="2945930"/>
            <a:ext cx="1474928" cy="59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7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5600" smtClean="0">
                <a:latin typeface="CabinSketch Bold" panose="020B0803050202020004" pitchFamily="34" charset="0"/>
              </a:rPr>
              <a:t>Cloud development offers unique benefits to our teams and clients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590800"/>
            <a:ext cx="11703050" cy="6121400"/>
          </a:xfrm>
        </p:spPr>
        <p:txBody>
          <a:bodyPr/>
          <a:lstStyle/>
          <a:p>
            <a:pPr marL="685800" indent="-685800" algn="l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Cabin Sketch" panose="020B0503050202020004" pitchFamily="34" charset="0"/>
              </a:rPr>
              <a:t>Speed</a:t>
            </a:r>
          </a:p>
          <a:p>
            <a:pPr marL="685800" indent="-685800" algn="l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Cabin Sketch" panose="020B0503050202020004" pitchFamily="34" charset="0"/>
              </a:rPr>
              <a:t>Scalability &amp; Global Reach</a:t>
            </a:r>
          </a:p>
          <a:p>
            <a:pPr marL="685800" indent="-685800" algn="l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Cabin Sketch" panose="020B0503050202020004" pitchFamily="34" charset="0"/>
              </a:rPr>
              <a:t>Interoperability</a:t>
            </a:r>
          </a:p>
          <a:p>
            <a:pPr marL="685800" indent="-685800" algn="l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Cabin Sketch" panose="020B0503050202020004" pitchFamily="34" charset="0"/>
              </a:rPr>
              <a:t>Security &amp; Compliance</a:t>
            </a:r>
          </a:p>
          <a:p>
            <a:pPr marL="685800" indent="-685800" algn="l">
              <a:spcBef>
                <a:spcPts val="1200"/>
              </a:spcBef>
              <a:buClr>
                <a:srgbClr val="F07400"/>
              </a:buClr>
              <a:buFont typeface="Wingdings" panose="05000000000000000000" pitchFamily="2" charset="2"/>
              <a:buChar char="ü"/>
            </a:pPr>
            <a:r>
              <a:rPr lang="en-US" sz="5400" dirty="0" smtClean="0">
                <a:latin typeface="Cabin Sketch" panose="020B0503050202020004" pitchFamily="34" charset="0"/>
              </a:rPr>
              <a:t>Happiness</a:t>
            </a:r>
            <a:endParaRPr lang="en-US" sz="5400" dirty="0">
              <a:latin typeface="Cabin Sketch" panose="020B05030502020200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3529" y="6673516"/>
            <a:ext cx="6248942" cy="2377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6200" y="6705600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 smtClean="0">
                <a:solidFill>
                  <a:schemeClr val="tx1"/>
                </a:solidFill>
                <a:latin typeface="Cabin Sketch" panose="020B0503050202020004" pitchFamily="34" charset="0"/>
              </a:rPr>
              <a:t>Forrester: Cloud </a:t>
            </a:r>
            <a:r>
              <a:rPr lang="en-US" sz="3600" dirty="0">
                <a:solidFill>
                  <a:schemeClr val="tx1"/>
                </a:solidFill>
                <a:latin typeface="Cabin Sketch" panose="020B0503050202020004" pitchFamily="34" charset="0"/>
              </a:rPr>
              <a:t>Developers Happier, More Adventurous Than Non-Cloud </a:t>
            </a:r>
            <a:r>
              <a:rPr lang="en-US" sz="3600" dirty="0" smtClean="0">
                <a:solidFill>
                  <a:schemeClr val="tx1"/>
                </a:solidFill>
                <a:latin typeface="Cabin Sketch" panose="020B0503050202020004" pitchFamily="34" charset="0"/>
              </a:rPr>
              <a:t>Developers</a:t>
            </a:r>
          </a:p>
          <a:p>
            <a:pPr algn="just"/>
            <a:r>
              <a:rPr lang="en-US" sz="3600" dirty="0" smtClean="0">
                <a:solidFill>
                  <a:schemeClr val="tx1"/>
                </a:solidFill>
                <a:latin typeface="Cabin Sketch" panose="020B0503050202020004" pitchFamily="34" charset="0"/>
              </a:rPr>
              <a:t>-Aug. 15, 2013</a:t>
            </a:r>
            <a:endParaRPr lang="en-US" sz="3600" dirty="0">
              <a:solidFill>
                <a:schemeClr val="tx1"/>
              </a:solidFill>
              <a:latin typeface="Cabin Sketch" panose="020B05030502020200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6736" y="9277290"/>
            <a:ext cx="1135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Cabin Sketch" panose="020B0503050202020004" pitchFamily="34" charset="0"/>
              </a:rPr>
              <a:t>http://www.forrester.com/Who+Are+Enterprise+Cloud+Developers/fulltext/-/E-RES101361</a:t>
            </a:r>
          </a:p>
        </p:txBody>
      </p:sp>
    </p:spTree>
    <p:extLst>
      <p:ext uri="{BB962C8B-B14F-4D97-AF65-F5344CB8AC3E}">
        <p14:creationId xmlns:p14="http://schemas.microsoft.com/office/powerpoint/2010/main" val="281387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sz="5600" smtClean="0">
                <a:latin typeface="CabinSketch Bold" panose="020B0803050202020004" pitchFamily="34" charset="0"/>
              </a:rPr>
              <a:t>Cloud is growing at five times the rate of the IT industry as a whole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t="16380"/>
          <a:stretch/>
        </p:blipFill>
        <p:spPr>
          <a:xfrm>
            <a:off x="1397000" y="2495490"/>
            <a:ext cx="10210800" cy="6486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0800" y="912489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Cabin Sketch" panose="020B0503050202020004" pitchFamily="34" charset="0"/>
              </a:rPr>
              <a:t>Source:  Gartner, October 2013</a:t>
            </a:r>
            <a:endParaRPr lang="en-US" sz="2000" dirty="0">
              <a:latin typeface="Cabin Sketch" panose="020B05030502020200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01800" y="3733801"/>
            <a:ext cx="4800600" cy="1754326"/>
            <a:chOff x="1701800" y="3733801"/>
            <a:chExt cx="4800600" cy="1754326"/>
          </a:xfrm>
        </p:grpSpPr>
        <p:sp>
          <p:nvSpPr>
            <p:cNvPr id="6" name="TextBox 5"/>
            <p:cNvSpPr txBox="1"/>
            <p:nvPr/>
          </p:nvSpPr>
          <p:spPr>
            <a:xfrm>
              <a:off x="1701800" y="3733801"/>
              <a:ext cx="28956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07400"/>
                  </a:solidFill>
                  <a:latin typeface="Daniel" panose="020B0500000000000000" pitchFamily="34" charset="0"/>
                </a:rPr>
                <a:t>Clients Can’t Keep Pace</a:t>
              </a:r>
              <a:endParaRPr lang="en-US" sz="3600" dirty="0">
                <a:solidFill>
                  <a:srgbClr val="F07400"/>
                </a:solidFill>
                <a:latin typeface="Daniel" panose="020B0500000000000000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4898190" y="3952759"/>
              <a:ext cx="1604210" cy="314441"/>
            </a:xfrm>
            <a:custGeom>
              <a:avLst/>
              <a:gdLst>
                <a:gd name="connsiteX0" fmla="*/ 0 w 1604210"/>
                <a:gd name="connsiteY0" fmla="*/ 105894 h 314441"/>
                <a:gd name="connsiteX1" fmla="*/ 1299410 w 1604210"/>
                <a:gd name="connsiteY1" fmla="*/ 9641 h 314441"/>
                <a:gd name="connsiteX2" fmla="*/ 1604210 w 1604210"/>
                <a:gd name="connsiteY2" fmla="*/ 314441 h 31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4210" h="314441">
                  <a:moveTo>
                    <a:pt x="0" y="105894"/>
                  </a:moveTo>
                  <a:cubicBezTo>
                    <a:pt x="516021" y="40388"/>
                    <a:pt x="1032042" y="-25117"/>
                    <a:pt x="1299410" y="9641"/>
                  </a:cubicBezTo>
                  <a:cubicBezTo>
                    <a:pt x="1566778" y="44399"/>
                    <a:pt x="1572126" y="218188"/>
                    <a:pt x="1604210" y="314441"/>
                  </a:cubicBezTo>
                </a:path>
              </a:pathLst>
            </a:custGeom>
            <a:noFill/>
            <a:ln w="50800">
              <a:solidFill>
                <a:srgbClr val="F07400"/>
              </a:solidFill>
              <a:tailEnd type="triangle" w="lg" len="lg"/>
            </a:ln>
            <a:effectLst>
              <a:softEdge rad="12700"/>
            </a:effectLst>
            <a:extLst>
              <a:ext uri="{91240B29-F687-4f45-9708-019B960494DF}">
                <a14:hiddenLine xmlns="" xmlns:a14="http://schemas.microsoft.com/office/drawing/2010/main"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>
                <a:ln>
                  <a:noFill/>
                </a:ln>
                <a:solidFill>
                  <a:srgbClr val="F074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19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 vert="horz"/>
          <a:lstStyle/>
          <a:p>
            <a:r>
              <a:rPr lang="en-US" sz="5600" dirty="0" smtClean="0">
                <a:latin typeface="CabinSketch Bold" panose="020B0803050202020004" pitchFamily="34" charset="0"/>
              </a:rPr>
              <a:t>Vendors and analysts are flooding clients with opinions and predictions </a:t>
            </a:r>
            <a:endParaRPr lang="en-US" sz="5600" dirty="0">
              <a:latin typeface="CabinSketch Bold" panose="020B08030502020200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trans="80000" grainSize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95" y="2971799"/>
            <a:ext cx="10482811" cy="6477001"/>
          </a:xfrm>
          <a:noFill/>
        </p:spPr>
      </p:pic>
      <p:sp>
        <p:nvSpPr>
          <p:cNvPr id="5" name="TextBox 4"/>
          <p:cNvSpPr txBox="1"/>
          <p:nvPr/>
        </p:nvSpPr>
        <p:spPr>
          <a:xfrm rot="20182974">
            <a:off x="3179344" y="3708668"/>
            <a:ext cx="66461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07400"/>
                </a:solidFill>
                <a:latin typeface="Daniel Black" pitchFamily="50" charset="0"/>
              </a:rPr>
              <a:t>Keyword:</a:t>
            </a:r>
          </a:p>
          <a:p>
            <a:r>
              <a:rPr lang="en-US" sz="20000" dirty="0" smtClean="0">
                <a:solidFill>
                  <a:srgbClr val="F07400"/>
                </a:solidFill>
                <a:latin typeface="CabinSketch Bold" panose="020B0803050202020004" pitchFamily="34" charset="0"/>
              </a:rPr>
              <a:t>HYPE</a:t>
            </a:r>
            <a:endParaRPr lang="en-US" sz="20000" dirty="0">
              <a:solidFill>
                <a:srgbClr val="F07400"/>
              </a:solidFill>
              <a:latin typeface="CabinSketch Bold" panose="020B0803050202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3800" y="2346158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07400"/>
                </a:solidFill>
                <a:latin typeface="CabinSketch Bold" panose="020B0803050202020004" pitchFamily="34" charset="0"/>
              </a:rPr>
              <a:t>Example:  Gartner Hype Cycle for Cloud</a:t>
            </a:r>
            <a:endParaRPr lang="en-US" sz="3600" dirty="0">
              <a:solidFill>
                <a:srgbClr val="F07400"/>
              </a:solidFill>
              <a:latin typeface="CabinSketch Bold" panose="020B08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3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4"/>
            <a:ext cx="11703050" cy="8524875"/>
          </a:xfrm>
        </p:spPr>
        <p:txBody>
          <a:bodyPr anchor="ctr"/>
          <a:lstStyle/>
          <a:p>
            <a:r>
              <a:rPr lang="en-US" sz="7200" dirty="0" smtClean="0">
                <a:latin typeface="CabinSketch Bold" panose="020B0803050202020004" pitchFamily="34" charset="0"/>
              </a:rPr>
              <a:t>It’s up to Pariveda </a:t>
            </a:r>
            <a:br>
              <a:rPr lang="en-US" sz="7200" dirty="0" smtClean="0">
                <a:latin typeface="CabinSketch Bold" panose="020B0803050202020004" pitchFamily="34" charset="0"/>
              </a:rPr>
            </a:br>
            <a:r>
              <a:rPr lang="en-US" sz="7200" dirty="0" smtClean="0">
                <a:latin typeface="CabinSketch Bold" panose="020B0803050202020004" pitchFamily="34" charset="0"/>
              </a:rPr>
              <a:t>to serve as the voice of experience and reason in the Dallas market</a:t>
            </a:r>
            <a:endParaRPr lang="en-US" sz="7200" dirty="0">
              <a:latin typeface="CabinSketch Bold" panose="020B0803050202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748170">
            <a:off x="8406514" y="1271812"/>
            <a:ext cx="4167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07400"/>
                </a:solidFill>
                <a:latin typeface="Daniel" panose="020B0500000000000000" pitchFamily="34" charset="0"/>
              </a:rPr>
              <a:t>Actually, it’s up to you.</a:t>
            </a:r>
            <a:endParaRPr lang="en-US" dirty="0">
              <a:solidFill>
                <a:srgbClr val="F07400"/>
              </a:solidFill>
              <a:latin typeface="Daniel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21344182">
            <a:off x="6750394" y="949477"/>
            <a:ext cx="3111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smtClean="0">
                <a:solidFill>
                  <a:srgbClr val="F07400">
                    <a:alpha val="90000"/>
                  </a:srgbClr>
                </a:solidFill>
                <a:latin typeface="Daniel" panose="020B0500000000000000" pitchFamily="34" charset="0"/>
              </a:rPr>
              <a:t>_</a:t>
            </a:r>
            <a:endParaRPr lang="en-US" sz="20000" dirty="0">
              <a:solidFill>
                <a:srgbClr val="F07400">
                  <a:alpha val="90000"/>
                </a:srgbClr>
              </a:solidFill>
              <a:latin typeface="Daniel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0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4"/>
            <a:ext cx="11703050" cy="8524875"/>
          </a:xfrm>
        </p:spPr>
        <p:txBody>
          <a:bodyPr anchor="ctr"/>
          <a:lstStyle/>
          <a:p>
            <a:r>
              <a:rPr lang="en-US" sz="7200" dirty="0" smtClean="0">
                <a:latin typeface="CabinSketch Bold" panose="020B0803050202020004" pitchFamily="34" charset="0"/>
              </a:rPr>
              <a:t>Are </a:t>
            </a:r>
            <a:r>
              <a:rPr lang="en-US" sz="7200" dirty="0">
                <a:latin typeface="CabinSketch Bold" panose="020B0803050202020004" pitchFamily="34" charset="0"/>
              </a:rPr>
              <a:t>you i</a:t>
            </a:r>
            <a:r>
              <a:rPr lang="en-US" sz="7200" dirty="0" smtClean="0">
                <a:latin typeface="CabinSketch Bold" panose="020B0803050202020004" pitchFamily="34" charset="0"/>
              </a:rPr>
              <a:t>nformed and ready to implement new patterns and deliver cloud solutions?</a:t>
            </a:r>
            <a:br>
              <a:rPr lang="en-US" sz="7200" dirty="0" smtClean="0">
                <a:latin typeface="CabinSketch Bold" panose="020B0803050202020004" pitchFamily="34" charset="0"/>
              </a:rPr>
            </a:br>
            <a:r>
              <a:rPr lang="en-US" sz="8800" dirty="0" smtClean="0">
                <a:latin typeface="CabinSketch Bold" panose="020B0803050202020004" pitchFamily="34" charset="0"/>
              </a:rPr>
              <a:t/>
            </a:r>
            <a:br>
              <a:rPr lang="en-US" sz="8800" dirty="0" smtClean="0">
                <a:latin typeface="CabinSketch Bold" panose="020B0803050202020004" pitchFamily="34" charset="0"/>
              </a:rPr>
            </a:br>
            <a:r>
              <a:rPr lang="en-US" sz="8800" dirty="0" smtClean="0">
                <a:latin typeface="CabinSketch Bold" panose="020B0803050202020004" pitchFamily="34" charset="0"/>
              </a:rPr>
              <a:t/>
            </a:r>
            <a:br>
              <a:rPr lang="en-US" sz="8800" dirty="0" smtClean="0">
                <a:latin typeface="CabinSketch Bold" panose="020B0803050202020004" pitchFamily="34" charset="0"/>
              </a:rPr>
            </a:br>
            <a:endParaRPr lang="en-US" sz="7200" dirty="0">
              <a:latin typeface="CabinSketch Bold" panose="020B0803050202020004" pitchFamily="34" charset="0"/>
            </a:endParaRPr>
          </a:p>
        </p:txBody>
      </p:sp>
      <p:pic>
        <p:nvPicPr>
          <p:cNvPr id="1038" name="Picture 14" descr="http://setiquest.org/wiki/images/f/f1/AWS_LOGO_RGB_30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95" y="5191318"/>
            <a:ext cx="3516583" cy="14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microsoft.com/bizspark/Images/g_azure_banner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 trans="1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705" y="5359178"/>
            <a:ext cx="5455690" cy="1246175"/>
          </a:xfrm>
          <a:prstGeom prst="rect">
            <a:avLst/>
          </a:prstGeom>
          <a:noFill/>
        </p:spPr>
      </p:pic>
      <p:pic>
        <p:nvPicPr>
          <p:cNvPr id="1050" name="Picture 26" descr="https://secure2.sfdcstatic.com/assets/images/platform/sfdc_platform_265x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07" y="6989740"/>
            <a:ext cx="4134921" cy="124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cloud.google.com/_static/images/gcp-logo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 trans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59" y="7382582"/>
            <a:ext cx="6825666" cy="85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92400" y="8878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latin typeface="Cabin Sketch" panose="020B0503050202020004" pitchFamily="34" charset="0"/>
              </a:rPr>
              <a:t>… and many, many other cloud platforms</a:t>
            </a:r>
            <a:endParaRPr lang="en-US" sz="3600" dirty="0">
              <a:latin typeface="Cabin Sketch" panose="020B05030502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board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ckboard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lackbo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</TotalTime>
  <Pages>0</Pages>
  <Words>1909</Words>
  <Characters>0</Characters>
  <Application>Microsoft Office PowerPoint</Application>
  <PresentationFormat>Custom</PresentationFormat>
  <Lines>0</Lines>
  <Paragraphs>429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ＭＳ Ｐゴシック</vt:lpstr>
      <vt:lpstr>ＭＳ Ｐゴシック</vt:lpstr>
      <vt:lpstr>Arial</vt:lpstr>
      <vt:lpstr>Cabin Sketch</vt:lpstr>
      <vt:lpstr>CabinSketch Bold</vt:lpstr>
      <vt:lpstr>Calibri</vt:lpstr>
      <vt:lpstr>Daniel</vt:lpstr>
      <vt:lpstr>Daniel Black</vt:lpstr>
      <vt:lpstr>Daniel Bold</vt:lpstr>
      <vt:lpstr>Gill Sans</vt:lpstr>
      <vt:lpstr>Lucida Console</vt:lpstr>
      <vt:lpstr>Segoe UI</vt:lpstr>
      <vt:lpstr>Wingdings</vt:lpstr>
      <vt:lpstr>ヒラギノ角ゴ ProN W3</vt:lpstr>
      <vt:lpstr>Blackboard</vt:lpstr>
      <vt:lpstr>PowerPoint Presentation</vt:lpstr>
      <vt:lpstr>PowerPoint Presentation</vt:lpstr>
      <vt:lpstr>Cloud computing is evolving from “experiment” to “enterprise must”</vt:lpstr>
      <vt:lpstr>Sidebar:  What is cloud computing?</vt:lpstr>
      <vt:lpstr>Cloud development offers unique benefits to our teams and clients</vt:lpstr>
      <vt:lpstr>Cloud is growing at five times the rate of the IT industry as a whole</vt:lpstr>
      <vt:lpstr>Vendors and analysts are flooding clients with opinions and predictions </vt:lpstr>
      <vt:lpstr>It’s up to Pariveda  to serve as the voice of experience and reason in the Dallas market</vt:lpstr>
      <vt:lpstr>Are you informed and ready to implement new patterns and deliver cloud solutions?   </vt:lpstr>
      <vt:lpstr>Comparing Application Platforms</vt:lpstr>
      <vt:lpstr>So, AWS is IaaS and Azure is PaaS, right?</vt:lpstr>
      <vt:lpstr>We should advocate a better way to evaluate cloud service offerings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Amazon Web Services</vt:lpstr>
      <vt:lpstr>The cloud lets you focus on what differentiates you in the marketplace.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Greiner</dc:creator>
  <cp:keywords/>
  <dc:description/>
  <cp:lastModifiedBy>Robert Greiner</cp:lastModifiedBy>
  <cp:revision>409</cp:revision>
  <cp:lastPrinted>2014-03-13T03:14:09Z</cp:lastPrinted>
  <dcterms:modified xsi:type="dcterms:W3CDTF">2014-08-22T14:34:00Z</dcterms:modified>
</cp:coreProperties>
</file>